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503" r:id="rId3"/>
    <p:sldId id="1920" r:id="rId5"/>
    <p:sldId id="1928" r:id="rId6"/>
    <p:sldId id="1929" r:id="rId7"/>
    <p:sldId id="1930" r:id="rId8"/>
    <p:sldId id="1931" r:id="rId9"/>
    <p:sldId id="1932" r:id="rId10"/>
    <p:sldId id="1933" r:id="rId11"/>
    <p:sldId id="1934" r:id="rId12"/>
    <p:sldId id="1935" r:id="rId13"/>
    <p:sldId id="1936" r:id="rId14"/>
    <p:sldId id="1937" r:id="rId15"/>
    <p:sldId id="1938" r:id="rId16"/>
    <p:sldId id="1939" r:id="rId17"/>
    <p:sldId id="1940" r:id="rId18"/>
    <p:sldId id="1941" r:id="rId19"/>
    <p:sldId id="1943" r:id="rId20"/>
    <p:sldId id="1944" r:id="rId21"/>
    <p:sldId id="1945" r:id="rId22"/>
    <p:sldId id="1947" r:id="rId23"/>
    <p:sldId id="1948" r:id="rId24"/>
    <p:sldId id="1949" r:id="rId25"/>
    <p:sldId id="1951" r:id="rId26"/>
    <p:sldId id="1952" r:id="rId27"/>
    <p:sldId id="1953" r:id="rId28"/>
    <p:sldId id="1954" r:id="rId29"/>
    <p:sldId id="1955" r:id="rId30"/>
    <p:sldId id="1956" r:id="rId31"/>
    <p:sldId id="1957" r:id="rId32"/>
    <p:sldId id="1958" r:id="rId33"/>
    <p:sldId id="1960" r:id="rId34"/>
    <p:sldId id="1913" r:id="rId35"/>
  </p:sldIdLst>
  <p:sldSz cx="10167620" cy="571944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起始节" id="{1680D23E-2E69-5E4F-B383-6571773845B6}">
          <p14:sldIdLst>
            <p14:sldId id="503"/>
            <p14:sldId id="1920"/>
          </p14:sldIdLst>
        </p14:section>
        <p14:section name="内容节" id="{CC20E8B7-C7A4-F745-8799-5931364FEEEB}">
          <p14:sldIdLst>
            <p14:sldId id="1928"/>
            <p14:sldId id="1929"/>
            <p14:sldId id="1930"/>
            <p14:sldId id="1931"/>
            <p14:sldId id="1932"/>
            <p14:sldId id="1933"/>
            <p14:sldId id="1934"/>
            <p14:sldId id="1935"/>
            <p14:sldId id="1936"/>
            <p14:sldId id="1937"/>
            <p14:sldId id="1938"/>
            <p14:sldId id="1939"/>
            <p14:sldId id="1940"/>
            <p14:sldId id="1941"/>
            <p14:sldId id="1943"/>
            <p14:sldId id="1945"/>
            <p14:sldId id="1947"/>
            <p14:sldId id="1948"/>
            <p14:sldId id="1949"/>
            <p14:sldId id="1951"/>
            <p14:sldId id="1952"/>
            <p14:sldId id="1953"/>
            <p14:sldId id="1954"/>
            <p14:sldId id="1955"/>
            <p14:sldId id="1956"/>
            <p14:sldId id="1957"/>
            <p14:sldId id="1958"/>
            <p14:sldId id="1960"/>
            <p14:sldId id="1944"/>
          </p14:sldIdLst>
        </p14:section>
        <p14:section name="结束节" id="{AFDF9ECB-FBDF-944C-97A6-0376092CAD14}">
          <p14:sldIdLst>
            <p14:sldId id="191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1C5B8"/>
    <a:srgbClr val="BFBFBF"/>
    <a:srgbClr val="2663A7"/>
    <a:srgbClr val="40A693"/>
    <a:srgbClr val="F1F3F9"/>
    <a:srgbClr val="61B2C3"/>
    <a:srgbClr val="8C9BC3"/>
    <a:srgbClr val="FFFFFF"/>
    <a:srgbClr val="F7F7F7"/>
    <a:srgbClr val="15A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58" autoAdjust="0"/>
    <p:restoredTop sz="82938" autoAdjust="0"/>
  </p:normalViewPr>
  <p:slideViewPr>
    <p:cSldViewPr snapToGrid="0">
      <p:cViewPr varScale="1">
        <p:scale>
          <a:sx n="105" d="100"/>
          <a:sy n="105" d="100"/>
        </p:scale>
        <p:origin x="630" y="60"/>
      </p:cViewPr>
      <p:guideLst>
        <p:guide orient="horz" pos="317"/>
        <p:guide pos="141"/>
        <p:guide orient="horz" pos="139"/>
        <p:guide orient="horz" pos="788"/>
        <p:guide pos="3202"/>
        <p:guide orient="horz" pos="227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8B3C4-4890-3948-9363-923FD9C7568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E3F0E-A656-0A4E-995A-CEABC8483FA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BDA90-0165-49D6-9986-4CE6A86161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7620" cy="5719445"/>
          </a:xfrm>
          <a:prstGeom prst="rect">
            <a:avLst/>
          </a:prstGeom>
        </p:spPr>
      </p:pic>
      <p:pic>
        <p:nvPicPr>
          <p:cNvPr id="1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41" y="468256"/>
            <a:ext cx="2643551" cy="29054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180882" y="5301078"/>
            <a:ext cx="300411" cy="2933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两栏内容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7885" cy="5719710"/>
          </a:xfrm>
          <a:prstGeom prst="rect">
            <a:avLst/>
          </a:prstGeom>
        </p:spPr>
      </p:pic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180882" y="5301078"/>
            <a:ext cx="300411" cy="2933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65"/>
            <a:ext cx="10167885" cy="5719710"/>
          </a:xfrm>
          <a:prstGeom prst="rect">
            <a:avLst/>
          </a:prstGeom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180882" y="5301078"/>
            <a:ext cx="300411" cy="2933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7885" cy="571971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579572" cy="480453"/>
          </a:xfrm>
          <a:prstGeom prst="rect">
            <a:avLst/>
          </a:pr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9573" y="617765"/>
            <a:ext cx="95883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414336" y="62150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b="1" dirty="0">
              <a:solidFill>
                <a:srgbClr val="4276AA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2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3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4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8672" y="360359"/>
            <a:ext cx="9050597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58672" y="1081076"/>
            <a:ext cx="9050597" cy="4205316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304800"/>
            <a:ext cx="8770938" cy="11049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6.xml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6.emf"/><Relationship Id="rId6" Type="http://schemas.openxmlformats.org/officeDocument/2006/relationships/image" Target="../media/image5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6.emf"/><Relationship Id="rId3" Type="http://schemas.openxmlformats.org/officeDocument/2006/relationships/image" Target="../media/image5.emf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6.emf"/><Relationship Id="rId3" Type="http://schemas.openxmlformats.org/officeDocument/2006/relationships/image" Target="../media/image5.emf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tags" Target="../tags/tag7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6.emf"/><Relationship Id="rId3" Type="http://schemas.openxmlformats.org/officeDocument/2006/relationships/image" Target="../media/image5.emf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tags" Target="../tags/tag9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41.png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11.xml"/><Relationship Id="rId2" Type="http://schemas.openxmlformats.org/officeDocument/2006/relationships/image" Target="../media/image5.emf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6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4381" y="1928809"/>
            <a:ext cx="5025309" cy="74594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0195" y="0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 l="5241" t="4897" r="5241" b="4897"/>
          <a:stretch>
            <a:fillRect/>
          </a:stretch>
        </p:blipFill>
        <p:spPr>
          <a:xfrm>
            <a:off x="1620456" y="192826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  <p:sp>
        <p:nvSpPr>
          <p:cNvPr id="105" name="文本框 11"/>
          <p:cNvSpPr txBox="1"/>
          <p:nvPr/>
        </p:nvSpPr>
        <p:spPr>
          <a:xfrm>
            <a:off x="3839210" y="3286125"/>
            <a:ext cx="5246370" cy="506730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>
              <a:defRPr sz="115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800"/>
              <a:t>大模型底层原理与应用开发范式</a:t>
            </a:r>
            <a:endParaRPr lang="zh-CN" altLang="en-US" sz="28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大模型基本原理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2615565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为什么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Token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有长度限制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4"/>
          <p:cNvSpPr>
            <a:spLocks noChangeArrowheads="1"/>
          </p:cNvSpPr>
          <p:nvPr/>
        </p:nvSpPr>
        <p:spPr bwMode="auto">
          <a:xfrm>
            <a:off x="542538" y="1429107"/>
            <a:ext cx="2522576" cy="1113407"/>
          </a:xfrm>
          <a:prstGeom prst="roundRect">
            <a:avLst>
              <a:gd name="adj" fmla="val 1013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875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0" name="Rounded Rectangle 91"/>
          <p:cNvSpPr>
            <a:spLocks noChangeArrowheads="1"/>
          </p:cNvSpPr>
          <p:nvPr/>
        </p:nvSpPr>
        <p:spPr bwMode="auto">
          <a:xfrm>
            <a:off x="542538" y="2800676"/>
            <a:ext cx="2522576" cy="1113407"/>
          </a:xfrm>
          <a:prstGeom prst="roundRect">
            <a:avLst>
              <a:gd name="adj" fmla="val 10134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875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1" name="Rounded Rectangle 94"/>
          <p:cNvSpPr>
            <a:spLocks noChangeArrowheads="1"/>
          </p:cNvSpPr>
          <p:nvPr/>
        </p:nvSpPr>
        <p:spPr bwMode="auto">
          <a:xfrm>
            <a:off x="542538" y="4172246"/>
            <a:ext cx="2522576" cy="1113407"/>
          </a:xfrm>
          <a:prstGeom prst="roundRect">
            <a:avLst>
              <a:gd name="adj" fmla="val 10134"/>
            </a:avLst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875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cxnSp>
        <p:nvCxnSpPr>
          <p:cNvPr id="47110" name="Elbow Connector 106"/>
          <p:cNvCxnSpPr>
            <a:cxnSpLocks noChangeShapeType="1"/>
          </p:cNvCxnSpPr>
          <p:nvPr/>
        </p:nvCxnSpPr>
        <p:spPr bwMode="auto">
          <a:xfrm>
            <a:off x="3178970" y="1986472"/>
            <a:ext cx="1080310" cy="88701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1" name="Elbow Connector 107"/>
          <p:cNvCxnSpPr>
            <a:cxnSpLocks noChangeShapeType="1"/>
          </p:cNvCxnSpPr>
          <p:nvPr/>
        </p:nvCxnSpPr>
        <p:spPr bwMode="auto">
          <a:xfrm flipV="1">
            <a:off x="3178970" y="3914084"/>
            <a:ext cx="1080310" cy="88701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2" name="Straight Connector 109"/>
          <p:cNvCxnSpPr>
            <a:cxnSpLocks noChangeShapeType="1"/>
          </p:cNvCxnSpPr>
          <p:nvPr/>
        </p:nvCxnSpPr>
        <p:spPr bwMode="auto">
          <a:xfrm>
            <a:off x="3178970" y="3402260"/>
            <a:ext cx="1080310" cy="2913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Freeform 228"/>
          <p:cNvSpPr/>
          <p:nvPr/>
        </p:nvSpPr>
        <p:spPr bwMode="auto">
          <a:xfrm>
            <a:off x="697700" y="1722220"/>
            <a:ext cx="489581" cy="527181"/>
          </a:xfrm>
          <a:custGeom>
            <a:avLst/>
            <a:gdLst>
              <a:gd name="T0" fmla="*/ 2147483647 w 68"/>
              <a:gd name="T1" fmla="*/ 196876459 h 68"/>
              <a:gd name="T2" fmla="*/ 2147483647 w 68"/>
              <a:gd name="T3" fmla="*/ 2147483647 h 68"/>
              <a:gd name="T4" fmla="*/ 2147483647 w 68"/>
              <a:gd name="T5" fmla="*/ 2147483647 h 68"/>
              <a:gd name="T6" fmla="*/ 2147483647 w 68"/>
              <a:gd name="T7" fmla="*/ 2147483647 h 68"/>
              <a:gd name="T8" fmla="*/ 2147483647 w 68"/>
              <a:gd name="T9" fmla="*/ 2147483647 h 68"/>
              <a:gd name="T10" fmla="*/ 2147483647 w 68"/>
              <a:gd name="T11" fmla="*/ 2147483647 h 68"/>
              <a:gd name="T12" fmla="*/ 1805864360 w 68"/>
              <a:gd name="T13" fmla="*/ 2147483647 h 68"/>
              <a:gd name="T14" fmla="*/ 1676872328 w 68"/>
              <a:gd name="T15" fmla="*/ 2147483647 h 68"/>
              <a:gd name="T16" fmla="*/ 1676872328 w 68"/>
              <a:gd name="T17" fmla="*/ 2147483647 h 68"/>
              <a:gd name="T18" fmla="*/ 1547880296 w 68"/>
              <a:gd name="T19" fmla="*/ 2147483647 h 68"/>
              <a:gd name="T20" fmla="*/ 1547880296 w 68"/>
              <a:gd name="T21" fmla="*/ 2147483647 h 68"/>
              <a:gd name="T22" fmla="*/ 2147483647 w 68"/>
              <a:gd name="T23" fmla="*/ 787497734 h 68"/>
              <a:gd name="T24" fmla="*/ 1031920197 w 68"/>
              <a:gd name="T25" fmla="*/ 2147483647 h 68"/>
              <a:gd name="T26" fmla="*/ 64496016 w 68"/>
              <a:gd name="T27" fmla="*/ 2147483647 h 68"/>
              <a:gd name="T28" fmla="*/ 0 w 68"/>
              <a:gd name="T29" fmla="*/ 2147483647 h 68"/>
              <a:gd name="T30" fmla="*/ 64496016 w 68"/>
              <a:gd name="T31" fmla="*/ 2147483647 h 68"/>
              <a:gd name="T32" fmla="*/ 2147483647 w 68"/>
              <a:gd name="T33" fmla="*/ 0 h 68"/>
              <a:gd name="T34" fmla="*/ 2147483647 w 68"/>
              <a:gd name="T35" fmla="*/ 0 h 68"/>
              <a:gd name="T36" fmla="*/ 2147483647 w 68"/>
              <a:gd name="T37" fmla="*/ 0 h 68"/>
              <a:gd name="T38" fmla="*/ 2147483647 w 68"/>
              <a:gd name="T39" fmla="*/ 196876459 h 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13" name="Freeform 135"/>
          <p:cNvSpPr>
            <a:spLocks noEditPoints="1"/>
          </p:cNvSpPr>
          <p:nvPr/>
        </p:nvSpPr>
        <p:spPr bwMode="auto">
          <a:xfrm>
            <a:off x="697700" y="3162103"/>
            <a:ext cx="481108" cy="481638"/>
          </a:xfrm>
          <a:custGeom>
            <a:avLst/>
            <a:gdLst>
              <a:gd name="T0" fmla="*/ 702354624 w 73"/>
              <a:gd name="T1" fmla="*/ 2135952444 h 68"/>
              <a:gd name="T2" fmla="*/ 432222188 w 73"/>
              <a:gd name="T3" fmla="*/ 2135952444 h 68"/>
              <a:gd name="T4" fmla="*/ 0 w 73"/>
              <a:gd name="T5" fmla="*/ 1807346083 h 68"/>
              <a:gd name="T6" fmla="*/ 270139786 w 73"/>
              <a:gd name="T7" fmla="*/ 1040590508 h 68"/>
              <a:gd name="T8" fmla="*/ 810412009 w 73"/>
              <a:gd name="T9" fmla="*/ 1204897389 h 68"/>
              <a:gd name="T10" fmla="*/ 1080551795 w 73"/>
              <a:gd name="T11" fmla="*/ 1150125962 h 68"/>
              <a:gd name="T12" fmla="*/ 1080551795 w 73"/>
              <a:gd name="T13" fmla="*/ 1314432842 h 68"/>
              <a:gd name="T14" fmla="*/ 1242634197 w 73"/>
              <a:gd name="T15" fmla="*/ 1862117510 h 68"/>
              <a:gd name="T16" fmla="*/ 702354624 w 73"/>
              <a:gd name="T17" fmla="*/ 2135952444 h 68"/>
              <a:gd name="T18" fmla="*/ 810412009 w 73"/>
              <a:gd name="T19" fmla="*/ 1040590508 h 68"/>
              <a:gd name="T20" fmla="*/ 270139786 w 73"/>
              <a:gd name="T21" fmla="*/ 492913241 h 68"/>
              <a:gd name="T22" fmla="*/ 810412009 w 73"/>
              <a:gd name="T23" fmla="*/ 0 h 68"/>
              <a:gd name="T24" fmla="*/ 1350691581 w 73"/>
              <a:gd name="T25" fmla="*/ 492913241 h 68"/>
              <a:gd name="T26" fmla="*/ 810412009 w 73"/>
              <a:gd name="T27" fmla="*/ 1040590508 h 68"/>
              <a:gd name="T28" fmla="*/ 2147483647 w 73"/>
              <a:gd name="T29" fmla="*/ 2147483647 h 68"/>
              <a:gd name="T30" fmla="*/ 1080551795 w 73"/>
              <a:gd name="T31" fmla="*/ 2147483647 h 68"/>
              <a:gd name="T32" fmla="*/ 540272222 w 73"/>
              <a:gd name="T33" fmla="*/ 2147483647 h 68"/>
              <a:gd name="T34" fmla="*/ 1242634197 w 73"/>
              <a:gd name="T35" fmla="*/ 1971652964 h 68"/>
              <a:gd name="T36" fmla="*/ 1999021188 w 73"/>
              <a:gd name="T37" fmla="*/ 2147483647 h 68"/>
              <a:gd name="T38" fmla="*/ 2147483647 w 73"/>
              <a:gd name="T39" fmla="*/ 1971652964 h 68"/>
              <a:gd name="T40" fmla="*/ 2147483647 w 73"/>
              <a:gd name="T41" fmla="*/ 2147483647 h 68"/>
              <a:gd name="T42" fmla="*/ 2147483647 w 73"/>
              <a:gd name="T43" fmla="*/ 2147483647 h 68"/>
              <a:gd name="T44" fmla="*/ 1999021188 w 73"/>
              <a:gd name="T45" fmla="*/ 2135952444 h 68"/>
              <a:gd name="T46" fmla="*/ 1188609179 w 73"/>
              <a:gd name="T47" fmla="*/ 1314432842 h 68"/>
              <a:gd name="T48" fmla="*/ 1999021188 w 73"/>
              <a:gd name="T49" fmla="*/ 492913241 h 68"/>
              <a:gd name="T50" fmla="*/ 2147483647 w 73"/>
              <a:gd name="T51" fmla="*/ 1314432842 h 68"/>
              <a:gd name="T52" fmla="*/ 1999021188 w 73"/>
              <a:gd name="T53" fmla="*/ 2135952444 h 68"/>
              <a:gd name="T54" fmla="*/ 2147483647 w 73"/>
              <a:gd name="T55" fmla="*/ 1040590508 h 68"/>
              <a:gd name="T56" fmla="*/ 2147483647 w 73"/>
              <a:gd name="T57" fmla="*/ 492913241 h 68"/>
              <a:gd name="T58" fmla="*/ 2147483647 w 73"/>
              <a:gd name="T59" fmla="*/ 0 h 68"/>
              <a:gd name="T60" fmla="*/ 2147483647 w 73"/>
              <a:gd name="T61" fmla="*/ 492913241 h 68"/>
              <a:gd name="T62" fmla="*/ 2147483647 w 73"/>
              <a:gd name="T63" fmla="*/ 1040590508 h 68"/>
              <a:gd name="T64" fmla="*/ 2147483647 w 73"/>
              <a:gd name="T65" fmla="*/ 2135952444 h 68"/>
              <a:gd name="T66" fmla="*/ 2147483647 w 73"/>
              <a:gd name="T67" fmla="*/ 2135952444 h 68"/>
              <a:gd name="T68" fmla="*/ 2147483647 w 73"/>
              <a:gd name="T69" fmla="*/ 1862117510 h 68"/>
              <a:gd name="T70" fmla="*/ 2147483647 w 73"/>
              <a:gd name="T71" fmla="*/ 1314432842 h 68"/>
              <a:gd name="T72" fmla="*/ 2147483647 w 73"/>
              <a:gd name="T73" fmla="*/ 1150125962 h 68"/>
              <a:gd name="T74" fmla="*/ 2147483647 w 73"/>
              <a:gd name="T75" fmla="*/ 1204897389 h 68"/>
              <a:gd name="T76" fmla="*/ 2147483647 w 73"/>
              <a:gd name="T77" fmla="*/ 1040590508 h 68"/>
              <a:gd name="T78" fmla="*/ 2147483647 w 73"/>
              <a:gd name="T79" fmla="*/ 1807346083 h 68"/>
              <a:gd name="T80" fmla="*/ 2147483647 w 73"/>
              <a:gd name="T81" fmla="*/ 2135952444 h 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14" name="Freeform 103"/>
          <p:cNvSpPr>
            <a:spLocks noEditPoints="1"/>
          </p:cNvSpPr>
          <p:nvPr/>
        </p:nvSpPr>
        <p:spPr bwMode="auto">
          <a:xfrm>
            <a:off x="760453" y="4433585"/>
            <a:ext cx="367252" cy="575636"/>
          </a:xfrm>
          <a:custGeom>
            <a:avLst/>
            <a:gdLst>
              <a:gd name="T0" fmla="*/ 2147483647 w 42"/>
              <a:gd name="T1" fmla="*/ 2147483647 h 62"/>
              <a:gd name="T2" fmla="*/ 2147483647 w 42"/>
              <a:gd name="T3" fmla="*/ 2147483647 h 62"/>
              <a:gd name="T4" fmla="*/ 2147483647 w 42"/>
              <a:gd name="T5" fmla="*/ 2147483647 h 62"/>
              <a:gd name="T6" fmla="*/ 2147483647 w 42"/>
              <a:gd name="T7" fmla="*/ 2147483647 h 62"/>
              <a:gd name="T8" fmla="*/ 2147483647 w 42"/>
              <a:gd name="T9" fmla="*/ 2147483647 h 62"/>
              <a:gd name="T10" fmla="*/ 2147483647 w 42"/>
              <a:gd name="T11" fmla="*/ 2147483647 h 62"/>
              <a:gd name="T12" fmla="*/ 2147483647 w 42"/>
              <a:gd name="T13" fmla="*/ 2147483647 h 62"/>
              <a:gd name="T14" fmla="*/ 2147483647 w 42"/>
              <a:gd name="T15" fmla="*/ 2147483647 h 62"/>
              <a:gd name="T16" fmla="*/ 1997048693 w 42"/>
              <a:gd name="T17" fmla="*/ 2147483647 h 62"/>
              <a:gd name="T18" fmla="*/ 1426461959 w 42"/>
              <a:gd name="T19" fmla="*/ 2147483647 h 62"/>
              <a:gd name="T20" fmla="*/ 1046074054 w 42"/>
              <a:gd name="T21" fmla="*/ 2147483647 h 62"/>
              <a:gd name="T22" fmla="*/ 1046074054 w 42"/>
              <a:gd name="T23" fmla="*/ 2147483647 h 62"/>
              <a:gd name="T24" fmla="*/ 855875225 w 42"/>
              <a:gd name="T25" fmla="*/ 2147483647 h 62"/>
              <a:gd name="T26" fmla="*/ 950974639 w 42"/>
              <a:gd name="T27" fmla="*/ 2147483647 h 62"/>
              <a:gd name="T28" fmla="*/ 855875225 w 42"/>
              <a:gd name="T29" fmla="*/ 2147483647 h 62"/>
              <a:gd name="T30" fmla="*/ 1046074054 w 42"/>
              <a:gd name="T31" fmla="*/ 2147483647 h 62"/>
              <a:gd name="T32" fmla="*/ 475487320 w 42"/>
              <a:gd name="T33" fmla="*/ 2147483647 h 62"/>
              <a:gd name="T34" fmla="*/ 0 w 42"/>
              <a:gd name="T35" fmla="*/ 1695098164 h 62"/>
              <a:gd name="T36" fmla="*/ 1997048693 w 42"/>
              <a:gd name="T37" fmla="*/ 0 h 62"/>
              <a:gd name="T38" fmla="*/ 2147483647 w 42"/>
              <a:gd name="T39" fmla="*/ 1695098164 h 62"/>
              <a:gd name="T40" fmla="*/ 2147483647 w 42"/>
              <a:gd name="T41" fmla="*/ 2147483647 h 62"/>
              <a:gd name="T42" fmla="*/ 1997048693 w 42"/>
              <a:gd name="T43" fmla="*/ 565029487 h 62"/>
              <a:gd name="T44" fmla="*/ 570586734 w 42"/>
              <a:gd name="T45" fmla="*/ 1695098164 h 62"/>
              <a:gd name="T46" fmla="*/ 760775811 w 42"/>
              <a:gd name="T47" fmla="*/ 2147483647 h 62"/>
              <a:gd name="T48" fmla="*/ 1046074054 w 42"/>
              <a:gd name="T49" fmla="*/ 2147483647 h 62"/>
              <a:gd name="T50" fmla="*/ 1521561373 w 42"/>
              <a:gd name="T51" fmla="*/ 2147483647 h 62"/>
              <a:gd name="T52" fmla="*/ 2147483647 w 42"/>
              <a:gd name="T53" fmla="*/ 2147483647 h 62"/>
              <a:gd name="T54" fmla="*/ 2147483647 w 42"/>
              <a:gd name="T55" fmla="*/ 2147483647 h 62"/>
              <a:gd name="T56" fmla="*/ 2147483647 w 42"/>
              <a:gd name="T57" fmla="*/ 2147483647 h 62"/>
              <a:gd name="T58" fmla="*/ 2147483647 w 42"/>
              <a:gd name="T59" fmla="*/ 1695098164 h 62"/>
              <a:gd name="T60" fmla="*/ 1997048693 w 42"/>
              <a:gd name="T61" fmla="*/ 565029487 h 62"/>
              <a:gd name="T62" fmla="*/ 2147483647 w 42"/>
              <a:gd name="T63" fmla="*/ 1883447796 h 62"/>
              <a:gd name="T64" fmla="*/ 2147483647 w 42"/>
              <a:gd name="T65" fmla="*/ 1695098164 h 62"/>
              <a:gd name="T66" fmla="*/ 1997048693 w 42"/>
              <a:gd name="T67" fmla="*/ 1412588273 h 62"/>
              <a:gd name="T68" fmla="*/ 1901949279 w 42"/>
              <a:gd name="T69" fmla="*/ 1224238641 h 62"/>
              <a:gd name="T70" fmla="*/ 1997048693 w 42"/>
              <a:gd name="T71" fmla="*/ 1130068678 h 62"/>
              <a:gd name="T72" fmla="*/ 2147483647 w 42"/>
              <a:gd name="T73" fmla="*/ 1695098164 h 62"/>
              <a:gd name="T74" fmla="*/ 2147483647 w 42"/>
              <a:gd name="T75" fmla="*/ 1883447796 h 6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47116" name="Rounded Rectangle 29"/>
          <p:cNvSpPr>
            <a:spLocks noChangeArrowheads="1"/>
          </p:cNvSpPr>
          <p:nvPr/>
        </p:nvSpPr>
        <p:spPr bwMode="auto">
          <a:xfrm>
            <a:off x="7271437" y="1429107"/>
            <a:ext cx="2522576" cy="1113407"/>
          </a:xfrm>
          <a:prstGeom prst="roundRect">
            <a:avLst>
              <a:gd name="adj" fmla="val 10134"/>
            </a:avLst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875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7117" name="Rounded Rectangle 32"/>
          <p:cNvSpPr>
            <a:spLocks noChangeArrowheads="1"/>
          </p:cNvSpPr>
          <p:nvPr/>
        </p:nvSpPr>
        <p:spPr bwMode="auto">
          <a:xfrm>
            <a:off x="7271437" y="2800676"/>
            <a:ext cx="2522576" cy="1113407"/>
          </a:xfrm>
          <a:prstGeom prst="roundRect">
            <a:avLst>
              <a:gd name="adj" fmla="val 1013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875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7118" name="Rounded Rectangle 35"/>
          <p:cNvSpPr>
            <a:spLocks noChangeArrowheads="1"/>
          </p:cNvSpPr>
          <p:nvPr/>
        </p:nvSpPr>
        <p:spPr bwMode="auto">
          <a:xfrm>
            <a:off x="7271437" y="4172246"/>
            <a:ext cx="2522576" cy="1113407"/>
          </a:xfrm>
          <a:prstGeom prst="roundRect">
            <a:avLst>
              <a:gd name="adj" fmla="val 10134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875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cxnSp>
        <p:nvCxnSpPr>
          <p:cNvPr id="47119" name="Elbow Connector 45"/>
          <p:cNvCxnSpPr>
            <a:cxnSpLocks noChangeShapeType="1"/>
          </p:cNvCxnSpPr>
          <p:nvPr/>
        </p:nvCxnSpPr>
        <p:spPr bwMode="auto">
          <a:xfrm flipH="1">
            <a:off x="6065886" y="1986472"/>
            <a:ext cx="1103081" cy="88701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0" name="Elbow Connector 46"/>
          <p:cNvCxnSpPr>
            <a:cxnSpLocks noChangeShapeType="1"/>
          </p:cNvCxnSpPr>
          <p:nvPr/>
        </p:nvCxnSpPr>
        <p:spPr bwMode="auto">
          <a:xfrm flipH="1" flipV="1">
            <a:off x="6065886" y="3914084"/>
            <a:ext cx="1103081" cy="88701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1" name="Straight Connector 47"/>
          <p:cNvCxnSpPr>
            <a:cxnSpLocks noChangeShapeType="1"/>
          </p:cNvCxnSpPr>
          <p:nvPr/>
        </p:nvCxnSpPr>
        <p:spPr bwMode="auto">
          <a:xfrm flipH="1">
            <a:off x="6065886" y="3402260"/>
            <a:ext cx="1103081" cy="2913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22" name="Freeform 105"/>
          <p:cNvSpPr>
            <a:spLocks noEditPoints="1"/>
          </p:cNvSpPr>
          <p:nvPr/>
        </p:nvSpPr>
        <p:spPr bwMode="auto">
          <a:xfrm>
            <a:off x="9149269" y="1755583"/>
            <a:ext cx="445363" cy="478461"/>
          </a:xfrm>
          <a:custGeom>
            <a:avLst/>
            <a:gdLst>
              <a:gd name="T0" fmla="*/ 0 w 71"/>
              <a:gd name="T1" fmla="*/ 2147483647 h 71"/>
              <a:gd name="T2" fmla="*/ 440801755 w 71"/>
              <a:gd name="T3" fmla="*/ 1537775168 h 71"/>
              <a:gd name="T4" fmla="*/ 195913446 w 71"/>
              <a:gd name="T5" fmla="*/ 1587379909 h 71"/>
              <a:gd name="T6" fmla="*/ 342845032 w 71"/>
              <a:gd name="T7" fmla="*/ 1240139674 h 71"/>
              <a:gd name="T8" fmla="*/ 293863171 w 71"/>
              <a:gd name="T9" fmla="*/ 2083434370 h 71"/>
              <a:gd name="T10" fmla="*/ 538751479 w 71"/>
              <a:gd name="T11" fmla="*/ 1934620145 h 71"/>
              <a:gd name="T12" fmla="*/ 734664926 w 71"/>
              <a:gd name="T13" fmla="*/ 2147483647 h 71"/>
              <a:gd name="T14" fmla="*/ 0 w 71"/>
              <a:gd name="T15" fmla="*/ 2147483647 h 71"/>
              <a:gd name="T16" fmla="*/ 342845032 w 71"/>
              <a:gd name="T17" fmla="*/ 2147483647 h 71"/>
              <a:gd name="T18" fmla="*/ 244888309 w 71"/>
              <a:gd name="T19" fmla="*/ 2147483647 h 71"/>
              <a:gd name="T20" fmla="*/ 440801755 w 71"/>
              <a:gd name="T21" fmla="*/ 2147483647 h 71"/>
              <a:gd name="T22" fmla="*/ 244888309 w 71"/>
              <a:gd name="T23" fmla="*/ 2147483647 h 71"/>
              <a:gd name="T24" fmla="*/ 48974862 w 71"/>
              <a:gd name="T25" fmla="*/ 2147483647 h 71"/>
              <a:gd name="T26" fmla="*/ 685690063 w 71"/>
              <a:gd name="T27" fmla="*/ 2147483647 h 71"/>
              <a:gd name="T28" fmla="*/ 489776617 w 71"/>
              <a:gd name="T29" fmla="*/ 2147483647 h 71"/>
              <a:gd name="T30" fmla="*/ 342845032 w 71"/>
              <a:gd name="T31" fmla="*/ 2147483647 h 71"/>
              <a:gd name="T32" fmla="*/ 48974862 w 71"/>
              <a:gd name="T33" fmla="*/ 992115965 h 71"/>
              <a:gd name="T34" fmla="*/ 293863171 w 71"/>
              <a:gd name="T35" fmla="*/ 793689955 h 71"/>
              <a:gd name="T36" fmla="*/ 293863171 w 71"/>
              <a:gd name="T37" fmla="*/ 297635494 h 71"/>
              <a:gd name="T38" fmla="*/ 195913446 w 71"/>
              <a:gd name="T39" fmla="*/ 396844977 h 71"/>
              <a:gd name="T40" fmla="*/ 293863171 w 71"/>
              <a:gd name="T41" fmla="*/ 0 h 71"/>
              <a:gd name="T42" fmla="*/ 538751479 w 71"/>
              <a:gd name="T43" fmla="*/ 793689955 h 71"/>
              <a:gd name="T44" fmla="*/ 734664926 w 71"/>
              <a:gd name="T45" fmla="*/ 992115965 h 71"/>
              <a:gd name="T46" fmla="*/ 2147483647 w 71"/>
              <a:gd name="T47" fmla="*/ 992115965 h 71"/>
              <a:gd name="T48" fmla="*/ 979553234 w 71"/>
              <a:gd name="T49" fmla="*/ 942504180 h 71"/>
              <a:gd name="T50" fmla="*/ 1028535095 w 71"/>
              <a:gd name="T51" fmla="*/ 496054461 h 71"/>
              <a:gd name="T52" fmla="*/ 2147483647 w 71"/>
              <a:gd name="T53" fmla="*/ 545659203 h 71"/>
              <a:gd name="T54" fmla="*/ 2147483647 w 71"/>
              <a:gd name="T55" fmla="*/ 1934620145 h 71"/>
              <a:gd name="T56" fmla="*/ 1028535095 w 71"/>
              <a:gd name="T57" fmla="*/ 1984224887 h 71"/>
              <a:gd name="T58" fmla="*/ 979553234 w 71"/>
              <a:gd name="T59" fmla="*/ 1537775168 h 71"/>
              <a:gd name="T60" fmla="*/ 2147483647 w 71"/>
              <a:gd name="T61" fmla="*/ 1488170426 h 71"/>
              <a:gd name="T62" fmla="*/ 2147483647 w 71"/>
              <a:gd name="T63" fmla="*/ 1934620145 h 71"/>
              <a:gd name="T64" fmla="*/ 2147483647 w 71"/>
              <a:gd name="T65" fmla="*/ 2147483647 h 71"/>
              <a:gd name="T66" fmla="*/ 979553234 w 71"/>
              <a:gd name="T67" fmla="*/ 2147483647 h 71"/>
              <a:gd name="T68" fmla="*/ 1028535095 w 71"/>
              <a:gd name="T69" fmla="*/ 2147483647 h 71"/>
              <a:gd name="T70" fmla="*/ 2147483647 w 71"/>
              <a:gd name="T71" fmla="*/ 2147483647 h 7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1" h="71">
                <a:moveTo>
                  <a:pt x="15" y="46"/>
                </a:moveTo>
                <a:cubicBezTo>
                  <a:pt x="0" y="46"/>
                  <a:pt x="0" y="46"/>
                  <a:pt x="0" y="46"/>
                </a:cubicBezTo>
                <a:cubicBezTo>
                  <a:pt x="0" y="45"/>
                  <a:pt x="0" y="44"/>
                  <a:pt x="0" y="43"/>
                </a:cubicBezTo>
                <a:cubicBezTo>
                  <a:pt x="0" y="36"/>
                  <a:pt x="9" y="35"/>
                  <a:pt x="9" y="31"/>
                </a:cubicBezTo>
                <a:cubicBezTo>
                  <a:pt x="9" y="30"/>
                  <a:pt x="8" y="29"/>
                  <a:pt x="7" y="29"/>
                </a:cubicBezTo>
                <a:cubicBezTo>
                  <a:pt x="6" y="29"/>
                  <a:pt x="4" y="31"/>
                  <a:pt x="4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27"/>
                  <a:pt x="4" y="25"/>
                  <a:pt x="7" y="25"/>
                </a:cubicBezTo>
                <a:cubicBezTo>
                  <a:pt x="11" y="25"/>
                  <a:pt x="14" y="27"/>
                  <a:pt x="14" y="31"/>
                </a:cubicBezTo>
                <a:cubicBezTo>
                  <a:pt x="14" y="37"/>
                  <a:pt x="6" y="38"/>
                  <a:pt x="6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39"/>
                  <a:pt x="11" y="39"/>
                  <a:pt x="11" y="39"/>
                </a:cubicBezTo>
                <a:cubicBezTo>
                  <a:pt x="15" y="39"/>
                  <a:pt x="15" y="39"/>
                  <a:pt x="15" y="39"/>
                </a:cubicBezTo>
                <a:lnTo>
                  <a:pt x="15" y="46"/>
                </a:lnTo>
                <a:close/>
                <a:moveTo>
                  <a:pt x="7" y="71"/>
                </a:moveTo>
                <a:cubicBezTo>
                  <a:pt x="5" y="71"/>
                  <a:pt x="2" y="70"/>
                  <a:pt x="0" y="69"/>
                </a:cubicBezTo>
                <a:cubicBezTo>
                  <a:pt x="3" y="65"/>
                  <a:pt x="3" y="65"/>
                  <a:pt x="3" y="65"/>
                </a:cubicBezTo>
                <a:cubicBezTo>
                  <a:pt x="4" y="66"/>
                  <a:pt x="5" y="67"/>
                  <a:pt x="7" y="67"/>
                </a:cubicBezTo>
                <a:cubicBezTo>
                  <a:pt x="8" y="67"/>
                  <a:pt x="10" y="66"/>
                  <a:pt x="10" y="65"/>
                </a:cubicBezTo>
                <a:cubicBezTo>
                  <a:pt x="10" y="62"/>
                  <a:pt x="7" y="62"/>
                  <a:pt x="5" y="62"/>
                </a:cubicBezTo>
                <a:cubicBezTo>
                  <a:pt x="4" y="60"/>
                  <a:pt x="4" y="60"/>
                  <a:pt x="4" y="60"/>
                </a:cubicBezTo>
                <a:cubicBezTo>
                  <a:pt x="6" y="58"/>
                  <a:pt x="7" y="56"/>
                  <a:pt x="9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8" y="55"/>
                  <a:pt x="6" y="55"/>
                  <a:pt x="5" y="55"/>
                </a:cubicBezTo>
                <a:cubicBezTo>
                  <a:pt x="5" y="57"/>
                  <a:pt x="5" y="57"/>
                  <a:pt x="5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4" y="54"/>
                  <a:pt x="14" y="54"/>
                </a:cubicBezTo>
                <a:cubicBezTo>
                  <a:pt x="10" y="59"/>
                  <a:pt x="10" y="59"/>
                  <a:pt x="10" y="59"/>
                </a:cubicBezTo>
                <a:cubicBezTo>
                  <a:pt x="13" y="60"/>
                  <a:pt x="15" y="62"/>
                  <a:pt x="15" y="64"/>
                </a:cubicBezTo>
                <a:cubicBezTo>
                  <a:pt x="15" y="69"/>
                  <a:pt x="11" y="71"/>
                  <a:pt x="7" y="71"/>
                </a:cubicBezTo>
                <a:close/>
                <a:moveTo>
                  <a:pt x="15" y="20"/>
                </a:moveTo>
                <a:cubicBezTo>
                  <a:pt x="1" y="20"/>
                  <a:pt x="1" y="20"/>
                  <a:pt x="1" y="20"/>
                </a:cubicBezTo>
                <a:cubicBezTo>
                  <a:pt x="1" y="16"/>
                  <a:pt x="1" y="16"/>
                  <a:pt x="1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3"/>
                  <a:pt x="6" y="9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5" y="7"/>
                  <a:pt x="4" y="7"/>
                  <a:pt x="4" y="8"/>
                </a:cubicBezTo>
                <a:cubicBezTo>
                  <a:pt x="1" y="5"/>
                  <a:pt x="1" y="5"/>
                  <a:pt x="1" y="5"/>
                </a:cubicBezTo>
                <a:cubicBezTo>
                  <a:pt x="6" y="0"/>
                  <a:pt x="6" y="0"/>
                  <a:pt x="6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16"/>
                  <a:pt x="11" y="16"/>
                  <a:pt x="11" y="16"/>
                </a:cubicBezTo>
                <a:cubicBezTo>
                  <a:pt x="15" y="16"/>
                  <a:pt x="15" y="16"/>
                  <a:pt x="15" y="16"/>
                </a:cubicBezTo>
                <a:lnTo>
                  <a:pt x="15" y="20"/>
                </a:lnTo>
                <a:close/>
                <a:moveTo>
                  <a:pt x="71" y="19"/>
                </a:moveTo>
                <a:cubicBezTo>
                  <a:pt x="71" y="19"/>
                  <a:pt x="71" y="20"/>
                  <a:pt x="70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0" y="19"/>
                  <a:pt x="20" y="19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0"/>
                  <a:pt x="21" y="10"/>
                  <a:pt x="21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1" y="10"/>
                  <a:pt x="71" y="10"/>
                  <a:pt x="71" y="11"/>
                </a:cubicBezTo>
                <a:lnTo>
                  <a:pt x="71" y="19"/>
                </a:lnTo>
                <a:close/>
                <a:moveTo>
                  <a:pt x="71" y="39"/>
                </a:moveTo>
                <a:cubicBezTo>
                  <a:pt x="71" y="40"/>
                  <a:pt x="71" y="40"/>
                  <a:pt x="70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0" y="40"/>
                  <a:pt x="20" y="39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1" y="30"/>
                  <a:pt x="21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1" y="30"/>
                  <a:pt x="71" y="31"/>
                  <a:pt x="71" y="31"/>
                </a:cubicBezTo>
                <a:lnTo>
                  <a:pt x="71" y="39"/>
                </a:lnTo>
                <a:close/>
                <a:moveTo>
                  <a:pt x="71" y="60"/>
                </a:moveTo>
                <a:cubicBezTo>
                  <a:pt x="71" y="60"/>
                  <a:pt x="71" y="61"/>
                  <a:pt x="70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21" y="61"/>
                  <a:pt x="20" y="60"/>
                  <a:pt x="20" y="60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1"/>
                  <a:pt x="21" y="51"/>
                  <a:pt x="21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1" y="51"/>
                  <a:pt x="71" y="51"/>
                  <a:pt x="71" y="52"/>
                </a:cubicBezTo>
                <a:lnTo>
                  <a:pt x="71" y="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47123" name="Freeform 66"/>
          <p:cNvSpPr>
            <a:spLocks noEditPoints="1"/>
          </p:cNvSpPr>
          <p:nvPr/>
        </p:nvSpPr>
        <p:spPr bwMode="auto">
          <a:xfrm>
            <a:off x="9149269" y="3162103"/>
            <a:ext cx="468134" cy="387376"/>
          </a:xfrm>
          <a:custGeom>
            <a:avLst/>
            <a:gdLst>
              <a:gd name="T0" fmla="*/ 1525992042 w 72"/>
              <a:gd name="T1" fmla="*/ 2142467510 h 56"/>
              <a:gd name="T2" fmla="*/ 1157649136 w 72"/>
              <a:gd name="T3" fmla="*/ 2090210618 h 56"/>
              <a:gd name="T4" fmla="*/ 578824568 w 72"/>
              <a:gd name="T5" fmla="*/ 2147483647 h 56"/>
              <a:gd name="T6" fmla="*/ 368342907 w 72"/>
              <a:gd name="T7" fmla="*/ 2147483647 h 56"/>
              <a:gd name="T8" fmla="*/ 368342907 w 72"/>
              <a:gd name="T9" fmla="*/ 2147483647 h 56"/>
              <a:gd name="T10" fmla="*/ 315722492 w 72"/>
              <a:gd name="T11" fmla="*/ 2147483647 h 56"/>
              <a:gd name="T12" fmla="*/ 315722492 w 72"/>
              <a:gd name="T13" fmla="*/ 2147483647 h 56"/>
              <a:gd name="T14" fmla="*/ 578824568 w 72"/>
              <a:gd name="T15" fmla="*/ 1881190279 h 56"/>
              <a:gd name="T16" fmla="*/ 0 w 72"/>
              <a:gd name="T17" fmla="*/ 1045108923 h 56"/>
              <a:gd name="T18" fmla="*/ 1525992042 w 72"/>
              <a:gd name="T19" fmla="*/ 0 h 56"/>
              <a:gd name="T20" fmla="*/ 2147483647 w 72"/>
              <a:gd name="T21" fmla="*/ 1045108923 h 56"/>
              <a:gd name="T22" fmla="*/ 1525992042 w 72"/>
              <a:gd name="T23" fmla="*/ 2142467510 h 56"/>
              <a:gd name="T24" fmla="*/ 2147483647 w 72"/>
              <a:gd name="T25" fmla="*/ 2147483647 h 56"/>
              <a:gd name="T26" fmla="*/ 2147483647 w 72"/>
              <a:gd name="T27" fmla="*/ 2147483647 h 56"/>
              <a:gd name="T28" fmla="*/ 2147483647 w 72"/>
              <a:gd name="T29" fmla="*/ 2147483647 h 56"/>
              <a:gd name="T30" fmla="*/ 2147483647 w 72"/>
              <a:gd name="T31" fmla="*/ 2147483647 h 56"/>
              <a:gd name="T32" fmla="*/ 2147483647 w 72"/>
              <a:gd name="T33" fmla="*/ 2147483647 h 56"/>
              <a:gd name="T34" fmla="*/ 2147483647 w 72"/>
              <a:gd name="T35" fmla="*/ 2147483647 h 56"/>
              <a:gd name="T36" fmla="*/ 2147483647 w 72"/>
              <a:gd name="T37" fmla="*/ 2147483647 h 56"/>
              <a:gd name="T38" fmla="*/ 1315510381 w 72"/>
              <a:gd name="T39" fmla="*/ 2147483647 h 56"/>
              <a:gd name="T40" fmla="*/ 1525992042 w 72"/>
              <a:gd name="T41" fmla="*/ 2147483647 h 56"/>
              <a:gd name="T42" fmla="*/ 2147483647 w 72"/>
              <a:gd name="T43" fmla="*/ 2037960955 h 56"/>
              <a:gd name="T44" fmla="*/ 2147483647 w 72"/>
              <a:gd name="T45" fmla="*/ 1045108923 h 56"/>
              <a:gd name="T46" fmla="*/ 2147483647 w 72"/>
              <a:gd name="T47" fmla="*/ 731574801 h 56"/>
              <a:gd name="T48" fmla="*/ 2147483647 w 72"/>
              <a:gd name="T49" fmla="*/ 1567663385 h 56"/>
              <a:gd name="T50" fmla="*/ 2147483647 w 72"/>
              <a:gd name="T51" fmla="*/ 2147483647 h 5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47124" name="Freeform 15"/>
          <p:cNvSpPr>
            <a:spLocks noEditPoints="1"/>
          </p:cNvSpPr>
          <p:nvPr/>
        </p:nvSpPr>
        <p:spPr bwMode="auto">
          <a:xfrm>
            <a:off x="9124909" y="4541352"/>
            <a:ext cx="586492" cy="467869"/>
          </a:xfrm>
          <a:custGeom>
            <a:avLst/>
            <a:gdLst>
              <a:gd name="T0" fmla="*/ 2147483647 w 168"/>
              <a:gd name="T1" fmla="*/ 1897397639 h 126"/>
              <a:gd name="T2" fmla="*/ 0 w 168"/>
              <a:gd name="T3" fmla="*/ 1897397639 h 126"/>
              <a:gd name="T4" fmla="*/ 0 w 168"/>
              <a:gd name="T5" fmla="*/ 0 h 126"/>
              <a:gd name="T6" fmla="*/ 151568301 w 168"/>
              <a:gd name="T7" fmla="*/ 0 h 126"/>
              <a:gd name="T8" fmla="*/ 151568301 w 168"/>
              <a:gd name="T9" fmla="*/ 1731752244 h 126"/>
              <a:gd name="T10" fmla="*/ 2147483647 w 168"/>
              <a:gd name="T11" fmla="*/ 1731752244 h 126"/>
              <a:gd name="T12" fmla="*/ 2147483647 w 168"/>
              <a:gd name="T13" fmla="*/ 1897397639 h 126"/>
              <a:gd name="T14" fmla="*/ 818457926 w 168"/>
              <a:gd name="T15" fmla="*/ 1566106850 h 126"/>
              <a:gd name="T16" fmla="*/ 485013113 w 168"/>
              <a:gd name="T17" fmla="*/ 1566106850 h 126"/>
              <a:gd name="T18" fmla="*/ 485013113 w 168"/>
              <a:gd name="T19" fmla="*/ 948698819 h 126"/>
              <a:gd name="T20" fmla="*/ 818457926 w 168"/>
              <a:gd name="T21" fmla="*/ 948698819 h 126"/>
              <a:gd name="T22" fmla="*/ 818457926 w 168"/>
              <a:gd name="T23" fmla="*/ 1566106850 h 126"/>
              <a:gd name="T24" fmla="*/ 1273158936 w 168"/>
              <a:gd name="T25" fmla="*/ 1566106850 h 126"/>
              <a:gd name="T26" fmla="*/ 970026227 w 168"/>
              <a:gd name="T27" fmla="*/ 1566106850 h 126"/>
              <a:gd name="T28" fmla="*/ 970026227 w 168"/>
              <a:gd name="T29" fmla="*/ 286117242 h 126"/>
              <a:gd name="T30" fmla="*/ 1273158936 w 168"/>
              <a:gd name="T31" fmla="*/ 286117242 h 126"/>
              <a:gd name="T32" fmla="*/ 1273158936 w 168"/>
              <a:gd name="T33" fmla="*/ 1566106850 h 126"/>
              <a:gd name="T34" fmla="*/ 1758172049 w 168"/>
              <a:gd name="T35" fmla="*/ 1566106850 h 126"/>
              <a:gd name="T36" fmla="*/ 1439883289 w 168"/>
              <a:gd name="T37" fmla="*/ 1566106850 h 126"/>
              <a:gd name="T38" fmla="*/ 1439883289 w 168"/>
              <a:gd name="T39" fmla="*/ 617408031 h 126"/>
              <a:gd name="T40" fmla="*/ 1758172049 w 168"/>
              <a:gd name="T41" fmla="*/ 617408031 h 126"/>
              <a:gd name="T42" fmla="*/ 1758172049 w 168"/>
              <a:gd name="T43" fmla="*/ 1566106850 h 126"/>
              <a:gd name="T44" fmla="*/ 2147483647 w 168"/>
              <a:gd name="T45" fmla="*/ 1566106850 h 126"/>
              <a:gd name="T46" fmla="*/ 1924896402 w 168"/>
              <a:gd name="T47" fmla="*/ 1566106850 h 126"/>
              <a:gd name="T48" fmla="*/ 1924896402 w 168"/>
              <a:gd name="T49" fmla="*/ 135528403 h 126"/>
              <a:gd name="T50" fmla="*/ 2147483647 w 168"/>
              <a:gd name="T51" fmla="*/ 135528403 h 126"/>
              <a:gd name="T52" fmla="*/ 2147483647 w 168"/>
              <a:gd name="T53" fmla="*/ 1566106850 h 12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15" name="Freeform 54@|5FFC:14657585|FBC:16777215|LFC:11765543|LBC:16777215"/>
          <p:cNvSpPr/>
          <p:nvPr/>
        </p:nvSpPr>
        <p:spPr bwMode="auto">
          <a:xfrm>
            <a:off x="4386110" y="2597059"/>
            <a:ext cx="1564331" cy="1669449"/>
          </a:xfrm>
          <a:custGeom>
            <a:avLst/>
            <a:gdLst>
              <a:gd name="T0" fmla="*/ 0 w 661361"/>
              <a:gd name="T1" fmla="*/ 2301201 h 661361"/>
              <a:gd name="T2" fmla="*/ 674011 w 661361"/>
              <a:gd name="T3" fmla="*/ 674006 h 661361"/>
              <a:gd name="T4" fmla="*/ 2301209 w 661361"/>
              <a:gd name="T5" fmla="*/ 0 h 661361"/>
              <a:gd name="T6" fmla="*/ 3928406 w 661361"/>
              <a:gd name="T7" fmla="*/ 674011 h 661361"/>
              <a:gd name="T8" fmla="*/ 4602410 w 661361"/>
              <a:gd name="T9" fmla="*/ 2301209 h 661361"/>
              <a:gd name="T10" fmla="*/ 3928406 w 661361"/>
              <a:gd name="T11" fmla="*/ 3928406 h 661361"/>
              <a:gd name="T12" fmla="*/ 2301209 w 661361"/>
              <a:gd name="T13" fmla="*/ 4602410 h 661361"/>
              <a:gd name="T14" fmla="*/ 674011 w 661361"/>
              <a:gd name="T15" fmla="*/ 3928406 h 661361"/>
              <a:gd name="T16" fmla="*/ 8 w 661361"/>
              <a:gd name="T17" fmla="*/ 2301209 h 661361"/>
              <a:gd name="T18" fmla="*/ 0 w 661361"/>
              <a:gd name="T19" fmla="*/ 2301201 h 66136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9028" tIns="59028" rIns="59028" bIns="59028" anchor="ctr"/>
          <a:lstStyle/>
          <a:p>
            <a:endParaRPr lang="zh-CN" altLang="en-US" sz="750"/>
          </a:p>
        </p:txBody>
      </p:sp>
      <p:sp>
        <p:nvSpPr>
          <p:cNvPr id="16" name="Freeform 78@|5FFC:0|FBC:0|LFC:16777215|LBC:16777215"/>
          <p:cNvSpPr>
            <a:spLocks noEditPoints="1"/>
          </p:cNvSpPr>
          <p:nvPr/>
        </p:nvSpPr>
        <p:spPr bwMode="auto">
          <a:xfrm>
            <a:off x="4843123" y="2926712"/>
            <a:ext cx="650304" cy="1010142"/>
          </a:xfrm>
          <a:custGeom>
            <a:avLst/>
            <a:gdLst>
              <a:gd name="T0" fmla="*/ 2147483647 w 85"/>
              <a:gd name="T1" fmla="*/ 0 h 123"/>
              <a:gd name="T2" fmla="*/ 0 w 85"/>
              <a:gd name="T3" fmla="*/ 2147483647 h 123"/>
              <a:gd name="T4" fmla="*/ 1384128682 w 85"/>
              <a:gd name="T5" fmla="*/ 2147483647 h 123"/>
              <a:gd name="T6" fmla="*/ 2147483647 w 85"/>
              <a:gd name="T7" fmla="*/ 2147483647 h 123"/>
              <a:gd name="T8" fmla="*/ 2147483647 w 85"/>
              <a:gd name="T9" fmla="*/ 2147483647 h 123"/>
              <a:gd name="T10" fmla="*/ 2147483647 w 85"/>
              <a:gd name="T11" fmla="*/ 2147483647 h 123"/>
              <a:gd name="T12" fmla="*/ 2147483647 w 85"/>
              <a:gd name="T13" fmla="*/ 0 h 123"/>
              <a:gd name="T14" fmla="*/ 2147483647 w 85"/>
              <a:gd name="T15" fmla="*/ 2147483647 h 123"/>
              <a:gd name="T16" fmla="*/ 2147483647 w 85"/>
              <a:gd name="T17" fmla="*/ 2147483647 h 123"/>
              <a:gd name="T18" fmla="*/ 2147483647 w 85"/>
              <a:gd name="T19" fmla="*/ 2147483647 h 123"/>
              <a:gd name="T20" fmla="*/ 2147483647 w 85"/>
              <a:gd name="T21" fmla="*/ 2147483647 h 123"/>
              <a:gd name="T22" fmla="*/ 2147483647 w 85"/>
              <a:gd name="T23" fmla="*/ 2147483647 h 123"/>
              <a:gd name="T24" fmla="*/ 2147483647 w 85"/>
              <a:gd name="T25" fmla="*/ 2147483647 h 123"/>
              <a:gd name="T26" fmla="*/ 2147483647 w 85"/>
              <a:gd name="T27" fmla="*/ 2147483647 h 123"/>
              <a:gd name="T28" fmla="*/ 2147483647 w 85"/>
              <a:gd name="T29" fmla="*/ 2147483647 h 123"/>
              <a:gd name="T30" fmla="*/ 1966917460 w 85"/>
              <a:gd name="T31" fmla="*/ 2147483647 h 123"/>
              <a:gd name="T32" fmla="*/ 2147483647 w 85"/>
              <a:gd name="T33" fmla="*/ 2147483647 h 123"/>
              <a:gd name="T34" fmla="*/ 2147483647 w 85"/>
              <a:gd name="T35" fmla="*/ 2147483647 h 123"/>
              <a:gd name="T36" fmla="*/ 2147483647 w 85"/>
              <a:gd name="T37" fmla="*/ 2147483647 h 123"/>
              <a:gd name="T38" fmla="*/ 2147483647 w 85"/>
              <a:gd name="T39" fmla="*/ 2147483647 h 123"/>
              <a:gd name="T40" fmla="*/ 2147483647 w 85"/>
              <a:gd name="T41" fmla="*/ 2147483647 h 123"/>
              <a:gd name="T42" fmla="*/ 2147483647 w 85"/>
              <a:gd name="T43" fmla="*/ 2147483647 h 123"/>
              <a:gd name="T44" fmla="*/ 2147483647 w 85"/>
              <a:gd name="T45" fmla="*/ 2147483647 h 123"/>
              <a:gd name="T46" fmla="*/ 2147483647 w 85"/>
              <a:gd name="T47" fmla="*/ 2147483647 h 123"/>
              <a:gd name="T48" fmla="*/ 1748374869 w 85"/>
              <a:gd name="T49" fmla="*/ 2147483647 h 123"/>
              <a:gd name="T50" fmla="*/ 1311281152 w 85"/>
              <a:gd name="T51" fmla="*/ 2147483647 h 123"/>
              <a:gd name="T52" fmla="*/ 582788778 w 85"/>
              <a:gd name="T53" fmla="*/ 2147483647 h 123"/>
              <a:gd name="T54" fmla="*/ 2147483647 w 85"/>
              <a:gd name="T55" fmla="*/ 589322806 h 123"/>
              <a:gd name="T56" fmla="*/ 2147483647 w 85"/>
              <a:gd name="T57" fmla="*/ 2147483647 h 123"/>
              <a:gd name="T58" fmla="*/ 2147483647 w 85"/>
              <a:gd name="T59" fmla="*/ 2147483647 h 123"/>
              <a:gd name="T60" fmla="*/ 2147483647 w 85"/>
              <a:gd name="T61" fmla="*/ 2147483647 h 123"/>
              <a:gd name="T62" fmla="*/ 2147483647 w 85"/>
              <a:gd name="T63" fmla="*/ 2147483647 h 123"/>
              <a:gd name="T64" fmla="*/ 2147483647 w 85"/>
              <a:gd name="T65" fmla="*/ 2147483647 h 12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85" h="123"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57"/>
                  <a:pt x="14" y="74"/>
                  <a:pt x="19" y="88"/>
                </a:cubicBezTo>
                <a:cubicBezTo>
                  <a:pt x="27" y="110"/>
                  <a:pt x="26" y="123"/>
                  <a:pt x="42" y="123"/>
                </a:cubicBezTo>
                <a:cubicBezTo>
                  <a:pt x="59" y="123"/>
                  <a:pt x="58" y="110"/>
                  <a:pt x="65" y="88"/>
                </a:cubicBezTo>
                <a:cubicBezTo>
                  <a:pt x="70" y="74"/>
                  <a:pt x="85" y="57"/>
                  <a:pt x="85" y="42"/>
                </a:cubicBezTo>
                <a:cubicBezTo>
                  <a:pt x="85" y="19"/>
                  <a:pt x="66" y="0"/>
                  <a:pt x="42" y="0"/>
                </a:cubicBezTo>
                <a:close/>
                <a:moveTo>
                  <a:pt x="52" y="104"/>
                </a:moveTo>
                <a:cubicBezTo>
                  <a:pt x="33" y="106"/>
                  <a:pt x="33" y="106"/>
                  <a:pt x="33" y="106"/>
                </a:cubicBezTo>
                <a:cubicBezTo>
                  <a:pt x="33" y="104"/>
                  <a:pt x="32" y="102"/>
                  <a:pt x="31" y="99"/>
                </a:cubicBezTo>
                <a:cubicBezTo>
                  <a:pt x="31" y="99"/>
                  <a:pt x="31" y="99"/>
                  <a:pt x="31" y="99"/>
                </a:cubicBezTo>
                <a:cubicBezTo>
                  <a:pt x="55" y="96"/>
                  <a:pt x="55" y="96"/>
                  <a:pt x="55" y="96"/>
                </a:cubicBezTo>
                <a:cubicBezTo>
                  <a:pt x="54" y="97"/>
                  <a:pt x="54" y="98"/>
                  <a:pt x="54" y="99"/>
                </a:cubicBezTo>
                <a:cubicBezTo>
                  <a:pt x="53" y="101"/>
                  <a:pt x="53" y="103"/>
                  <a:pt x="52" y="104"/>
                </a:cubicBezTo>
                <a:close/>
                <a:moveTo>
                  <a:pt x="30" y="95"/>
                </a:moveTo>
                <a:cubicBezTo>
                  <a:pt x="29" y="93"/>
                  <a:pt x="28" y="91"/>
                  <a:pt x="27" y="88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9"/>
                  <a:pt x="56" y="91"/>
                  <a:pt x="56" y="92"/>
                </a:cubicBezTo>
                <a:lnTo>
                  <a:pt x="30" y="95"/>
                </a:lnTo>
                <a:close/>
                <a:moveTo>
                  <a:pt x="42" y="115"/>
                </a:moveTo>
                <a:cubicBezTo>
                  <a:pt x="38" y="115"/>
                  <a:pt x="37" y="114"/>
                  <a:pt x="35" y="110"/>
                </a:cubicBezTo>
                <a:cubicBezTo>
                  <a:pt x="51" y="108"/>
                  <a:pt x="51" y="108"/>
                  <a:pt x="51" y="108"/>
                </a:cubicBezTo>
                <a:cubicBezTo>
                  <a:pt x="49" y="114"/>
                  <a:pt x="47" y="115"/>
                  <a:pt x="42" y="115"/>
                </a:cubicBezTo>
                <a:close/>
                <a:moveTo>
                  <a:pt x="60" y="80"/>
                </a:moveTo>
                <a:cubicBezTo>
                  <a:pt x="24" y="80"/>
                  <a:pt x="24" y="80"/>
                  <a:pt x="24" y="80"/>
                </a:cubicBezTo>
                <a:cubicBezTo>
                  <a:pt x="23" y="76"/>
                  <a:pt x="20" y="72"/>
                  <a:pt x="18" y="68"/>
                </a:cubicBezTo>
                <a:cubicBezTo>
                  <a:pt x="13" y="59"/>
                  <a:pt x="8" y="50"/>
                  <a:pt x="8" y="42"/>
                </a:cubicBezTo>
                <a:cubicBezTo>
                  <a:pt x="8" y="23"/>
                  <a:pt x="23" y="8"/>
                  <a:pt x="42" y="8"/>
                </a:cubicBezTo>
                <a:cubicBezTo>
                  <a:pt x="61" y="8"/>
                  <a:pt x="77" y="23"/>
                  <a:pt x="77" y="42"/>
                </a:cubicBezTo>
                <a:cubicBezTo>
                  <a:pt x="77" y="50"/>
                  <a:pt x="72" y="59"/>
                  <a:pt x="67" y="68"/>
                </a:cubicBezTo>
                <a:cubicBezTo>
                  <a:pt x="64" y="72"/>
                  <a:pt x="62" y="76"/>
                  <a:pt x="60" y="80"/>
                </a:cubicBezTo>
                <a:close/>
                <a:moveTo>
                  <a:pt x="60" y="80"/>
                </a:moveTo>
                <a:cubicBezTo>
                  <a:pt x="60" y="80"/>
                  <a:pt x="60" y="80"/>
                  <a:pt x="60" y="8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17" name="Freeform 79@|5FFC:0|FBC:0|LFC:16777215|LBC:16777215"/>
          <p:cNvSpPr>
            <a:spLocks noEditPoints="1"/>
          </p:cNvSpPr>
          <p:nvPr/>
        </p:nvSpPr>
        <p:spPr bwMode="auto">
          <a:xfrm>
            <a:off x="4989548" y="3081610"/>
            <a:ext cx="190908" cy="205206"/>
          </a:xfrm>
          <a:custGeom>
            <a:avLst/>
            <a:gdLst>
              <a:gd name="T0" fmla="*/ 1665270863 w 25"/>
              <a:gd name="T1" fmla="*/ 0 h 25"/>
              <a:gd name="T2" fmla="*/ 0 w 25"/>
              <a:gd name="T3" fmla="*/ 1690226623 h 25"/>
              <a:gd name="T4" fmla="*/ 144806162 w 25"/>
              <a:gd name="T5" fmla="*/ 1837202479 h 25"/>
              <a:gd name="T6" fmla="*/ 289612324 w 25"/>
              <a:gd name="T7" fmla="*/ 1690226623 h 25"/>
              <a:gd name="T8" fmla="*/ 1665270863 w 25"/>
              <a:gd name="T9" fmla="*/ 293951711 h 25"/>
              <a:gd name="T10" fmla="*/ 1810077025 w 25"/>
              <a:gd name="T11" fmla="*/ 146975855 h 25"/>
              <a:gd name="T12" fmla="*/ 1665270863 w 25"/>
              <a:gd name="T13" fmla="*/ 0 h 25"/>
              <a:gd name="T14" fmla="*/ 1665270863 w 25"/>
              <a:gd name="T15" fmla="*/ 0 h 25"/>
              <a:gd name="T16" fmla="*/ 1665270863 w 25"/>
              <a:gd name="T17" fmla="*/ 0 h 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5" h="25">
                <a:moveTo>
                  <a:pt x="23" y="0"/>
                </a:moveTo>
                <a:cubicBezTo>
                  <a:pt x="11" y="0"/>
                  <a:pt x="0" y="10"/>
                  <a:pt x="0" y="23"/>
                </a:cubicBezTo>
                <a:cubicBezTo>
                  <a:pt x="0" y="24"/>
                  <a:pt x="1" y="25"/>
                  <a:pt x="2" y="25"/>
                </a:cubicBezTo>
                <a:cubicBezTo>
                  <a:pt x="3" y="25"/>
                  <a:pt x="4" y="24"/>
                  <a:pt x="4" y="23"/>
                </a:cubicBezTo>
                <a:cubicBezTo>
                  <a:pt x="4" y="12"/>
                  <a:pt x="13" y="4"/>
                  <a:pt x="23" y="4"/>
                </a:cubicBezTo>
                <a:cubicBezTo>
                  <a:pt x="24" y="4"/>
                  <a:pt x="25" y="3"/>
                  <a:pt x="25" y="2"/>
                </a:cubicBezTo>
                <a:cubicBezTo>
                  <a:pt x="25" y="1"/>
                  <a:pt x="24" y="0"/>
                  <a:pt x="23" y="0"/>
                </a:cubicBezTo>
                <a:close/>
                <a:moveTo>
                  <a:pt x="23" y="0"/>
                </a:moveTo>
                <a:cubicBezTo>
                  <a:pt x="23" y="0"/>
                  <a:pt x="23" y="0"/>
                  <a:pt x="2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1395135" y="1609953"/>
            <a:ext cx="1400960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+mn-lt"/>
                <a:ea typeface="+mn-ea"/>
                <a:sym typeface="FZLanTingHeiS-R-GB" panose="02000500000000000000" charset="-122"/>
              </a:rPr>
              <a:t>理论或实际都可以不断滚动无限生成</a:t>
            </a:r>
            <a:endParaRPr lang="zh-CN" altLang="en-US" sz="1400">
              <a:solidFill>
                <a:schemeClr val="bg1"/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1395135" y="3057250"/>
            <a:ext cx="1400960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+mn-lt"/>
                <a:ea typeface="+mn-ea"/>
                <a:sym typeface="FZLanTingHeiS-R-GB" panose="02000500000000000000" charset="-122"/>
              </a:rPr>
              <a:t>实际往往在碰到结束标记或达到一定长度时停止</a:t>
            </a:r>
            <a:endParaRPr lang="zh-CN" altLang="en-US" sz="1400">
              <a:solidFill>
                <a:schemeClr val="bg1"/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22" name="TextBox 13"/>
          <p:cNvSpPr txBox="1">
            <a:spLocks noChangeArrowheads="1"/>
          </p:cNvSpPr>
          <p:nvPr/>
        </p:nvSpPr>
        <p:spPr bwMode="auto">
          <a:xfrm>
            <a:off x="1395135" y="4479128"/>
            <a:ext cx="1400960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+mn-lt"/>
                <a:ea typeface="+mn-ea"/>
                <a:sym typeface="FZLanTingHeiS-R-GB" panose="02000500000000000000" charset="-122"/>
              </a:rPr>
              <a:t>长度限制指的是「一次」生成时的上下文长度</a:t>
            </a:r>
            <a:endParaRPr lang="zh-CN" altLang="en-US" sz="1400">
              <a:solidFill>
                <a:schemeClr val="bg1"/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47134" name="TextBox 13"/>
          <p:cNvSpPr txBox="1">
            <a:spLocks noChangeArrowheads="1"/>
          </p:cNvSpPr>
          <p:nvPr/>
        </p:nvSpPr>
        <p:spPr bwMode="auto">
          <a:xfrm>
            <a:off x="7485116" y="1870233"/>
            <a:ext cx="1400696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+mn-lt"/>
                <a:ea typeface="+mn-ea"/>
                <a:sym typeface="FZLanTingHeiS-R-GB" panose="02000500000000000000" charset="-122"/>
              </a:rPr>
              <a:t>模型设计</a:t>
            </a:r>
            <a:endParaRPr lang="zh-CN" altLang="en-US" sz="1400">
              <a:solidFill>
                <a:schemeClr val="bg1"/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47136" name="TextBox 13"/>
          <p:cNvSpPr txBox="1">
            <a:spLocks noChangeArrowheads="1"/>
          </p:cNvSpPr>
          <p:nvPr/>
        </p:nvSpPr>
        <p:spPr bwMode="auto">
          <a:xfrm>
            <a:off x="7485116" y="3240214"/>
            <a:ext cx="1400696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+mn-lt"/>
                <a:ea typeface="+mn-ea"/>
                <a:sym typeface="FZLanTingHeiS-R-GB" panose="02000500000000000000" charset="-122"/>
              </a:rPr>
              <a:t>内存占用</a:t>
            </a:r>
            <a:endParaRPr lang="zh-CN" altLang="en-US" sz="1400">
              <a:solidFill>
                <a:schemeClr val="bg1"/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47138" name="TextBox 13"/>
          <p:cNvSpPr txBox="1">
            <a:spLocks noChangeArrowheads="1"/>
          </p:cNvSpPr>
          <p:nvPr/>
        </p:nvSpPr>
        <p:spPr bwMode="auto">
          <a:xfrm>
            <a:off x="7485116" y="4605958"/>
            <a:ext cx="1400696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+mn-lt"/>
                <a:ea typeface="+mn-ea"/>
                <a:sym typeface="FZLanTingHeiS-R-GB" panose="02000500000000000000" charset="-122"/>
              </a:rPr>
              <a:t>计算效率</a:t>
            </a:r>
            <a:endParaRPr lang="zh-CN" altLang="en-US" sz="1400">
              <a:solidFill>
                <a:schemeClr val="bg1"/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0" y="-81915"/>
            <a:ext cx="10445750" cy="5883910"/>
          </a:xfrm>
          <a:prstGeom prst="rect">
            <a:avLst/>
          </a:prstGeom>
        </p:spPr>
      </p:pic>
      <p:sp>
        <p:nvSpPr>
          <p:cNvPr id="113" name="文本框 11"/>
          <p:cNvSpPr txBox="1"/>
          <p:nvPr/>
        </p:nvSpPr>
        <p:spPr>
          <a:xfrm>
            <a:off x="1304050" y="1986737"/>
            <a:ext cx="7615124" cy="909320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5420">
                <a:solidFill>
                  <a:schemeClr val="tx1"/>
                </a:solidFill>
                <a:sym typeface="+mn-ea"/>
              </a:rPr>
              <a:t>大模型时代以前</a:t>
            </a:r>
            <a:endParaRPr lang="zh-CN" altLang="en-US" sz="5420">
              <a:solidFill>
                <a:schemeClr val="tx1"/>
              </a:solidFill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885432" y="3139320"/>
            <a:ext cx="8452485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pPr algn="ctr"/>
            <a:r>
              <a:rPr lang="zh-CN" sz="1670">
                <a:solidFill>
                  <a:schemeClr val="tx1"/>
                </a:solidFill>
              </a:rPr>
              <a:t>框架选择、算法选型、模型训练、部署推理……</a:t>
            </a:r>
            <a:r>
              <a:rPr lang="zh-CN" sz="1670">
                <a:solidFill>
                  <a:schemeClr val="tx1"/>
                </a:solidFill>
                <a:sym typeface="+mn-ea"/>
              </a:rPr>
              <a:t>需要深度学习算法知识+大量的算力和数据</a:t>
            </a:r>
            <a:endParaRPr lang="zh-CN" sz="167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709777" y="3680016"/>
            <a:ext cx="4323357" cy="53784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开发流程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基本逻辑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稻壳儿小白白(http://dwz.cn/Wu2UP)"/>
          <p:cNvSpPr/>
          <p:nvPr/>
        </p:nvSpPr>
        <p:spPr bwMode="auto">
          <a:xfrm>
            <a:off x="418090" y="2443221"/>
            <a:ext cx="8765601" cy="2401835"/>
          </a:xfrm>
          <a:custGeom>
            <a:avLst/>
            <a:gdLst>
              <a:gd name="T0" fmla="*/ 2147483647 w 1735"/>
              <a:gd name="T1" fmla="*/ 2147483647 h 784"/>
              <a:gd name="T2" fmla="*/ 2147483647 w 1735"/>
              <a:gd name="T3" fmla="*/ 2147483647 h 784"/>
              <a:gd name="T4" fmla="*/ 2147483647 w 1735"/>
              <a:gd name="T5" fmla="*/ 2147483647 h 784"/>
              <a:gd name="T6" fmla="*/ 2147483647 w 1735"/>
              <a:gd name="T7" fmla="*/ 2147483647 h 784"/>
              <a:gd name="T8" fmla="*/ 2147483647 w 1735"/>
              <a:gd name="T9" fmla="*/ 2147483647 h 784"/>
              <a:gd name="T10" fmla="*/ 2147483647 w 1735"/>
              <a:gd name="T11" fmla="*/ 2147483647 h 784"/>
              <a:gd name="T12" fmla="*/ 2147483647 w 1735"/>
              <a:gd name="T13" fmla="*/ 2147483647 h 784"/>
              <a:gd name="T14" fmla="*/ 2147483647 w 1735"/>
              <a:gd name="T15" fmla="*/ 2147483647 h 784"/>
              <a:gd name="T16" fmla="*/ 2147483647 w 1735"/>
              <a:gd name="T17" fmla="*/ 2147483647 h 784"/>
              <a:gd name="T18" fmla="*/ 2147483647 w 1735"/>
              <a:gd name="T19" fmla="*/ 2147483647 h 784"/>
              <a:gd name="T20" fmla="*/ 0 w 1735"/>
              <a:gd name="T21" fmla="*/ 0 h 784"/>
              <a:gd name="T22" fmla="*/ 2147483647 w 1735"/>
              <a:gd name="T23" fmla="*/ 2147483647 h 784"/>
              <a:gd name="T24" fmla="*/ 2147483647 w 1735"/>
              <a:gd name="T25" fmla="*/ 2147483647 h 784"/>
              <a:gd name="T26" fmla="*/ 2147483647 w 1735"/>
              <a:gd name="T27" fmla="*/ 2147483647 h 784"/>
              <a:gd name="T28" fmla="*/ 2147483647 w 1735"/>
              <a:gd name="T29" fmla="*/ 2147483647 h 784"/>
              <a:gd name="T30" fmla="*/ 2147483647 w 1735"/>
              <a:gd name="T31" fmla="*/ 2147483647 h 78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35" h="784">
                <a:moveTo>
                  <a:pt x="1548" y="674"/>
                </a:moveTo>
                <a:cubicBezTo>
                  <a:pt x="1577" y="645"/>
                  <a:pt x="1577" y="645"/>
                  <a:pt x="1577" y="645"/>
                </a:cubicBezTo>
                <a:cubicBezTo>
                  <a:pt x="1735" y="724"/>
                  <a:pt x="1735" y="724"/>
                  <a:pt x="1735" y="724"/>
                </a:cubicBezTo>
                <a:cubicBezTo>
                  <a:pt x="1437" y="784"/>
                  <a:pt x="1437" y="784"/>
                  <a:pt x="1437" y="784"/>
                </a:cubicBezTo>
                <a:cubicBezTo>
                  <a:pt x="1474" y="748"/>
                  <a:pt x="1474" y="748"/>
                  <a:pt x="1474" y="748"/>
                </a:cubicBezTo>
                <a:cubicBezTo>
                  <a:pt x="1425" y="747"/>
                  <a:pt x="1376" y="745"/>
                  <a:pt x="1328" y="742"/>
                </a:cubicBezTo>
                <a:cubicBezTo>
                  <a:pt x="1190" y="733"/>
                  <a:pt x="1058" y="716"/>
                  <a:pt x="930" y="692"/>
                </a:cubicBezTo>
                <a:cubicBezTo>
                  <a:pt x="698" y="635"/>
                  <a:pt x="578" y="571"/>
                  <a:pt x="571" y="498"/>
                </a:cubicBezTo>
                <a:cubicBezTo>
                  <a:pt x="562" y="453"/>
                  <a:pt x="606" y="407"/>
                  <a:pt x="702" y="361"/>
                </a:cubicBezTo>
                <a:cubicBezTo>
                  <a:pt x="824" y="313"/>
                  <a:pt x="906" y="271"/>
                  <a:pt x="948" y="236"/>
                </a:cubicBezTo>
                <a:cubicBezTo>
                  <a:pt x="1053" y="130"/>
                  <a:pt x="737" y="51"/>
                  <a:pt x="0" y="0"/>
                </a:cubicBezTo>
                <a:cubicBezTo>
                  <a:pt x="754" y="31"/>
                  <a:pt x="1085" y="112"/>
                  <a:pt x="993" y="243"/>
                </a:cubicBezTo>
                <a:cubicBezTo>
                  <a:pt x="968" y="274"/>
                  <a:pt x="896" y="312"/>
                  <a:pt x="777" y="359"/>
                </a:cubicBezTo>
                <a:cubicBezTo>
                  <a:pt x="664" y="409"/>
                  <a:pt x="631" y="463"/>
                  <a:pt x="678" y="520"/>
                </a:cubicBezTo>
                <a:cubicBezTo>
                  <a:pt x="761" y="606"/>
                  <a:pt x="977" y="656"/>
                  <a:pt x="1328" y="670"/>
                </a:cubicBezTo>
                <a:cubicBezTo>
                  <a:pt x="1396" y="673"/>
                  <a:pt x="1470" y="674"/>
                  <a:pt x="1548" y="674"/>
                </a:cubicBez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219" name="稻壳儿小白白(http://dwz.cn/Wu2UP)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490" y="3276224"/>
            <a:ext cx="957186" cy="142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稻壳儿小白白(http://dwz.cn/Wu2UP)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862" y="2845689"/>
            <a:ext cx="749068" cy="111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677" y="1929279"/>
            <a:ext cx="717294" cy="106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稻壳儿小白白(http://dwz.cn/Wu2UP)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743" y="1736783"/>
            <a:ext cx="645273" cy="956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稻壳儿小白白(http://dwz.cn/Wu2UP)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505" y="2995291"/>
            <a:ext cx="957186" cy="142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稻壳儿小白白(http://dwz.cn/Wu2UP)"/>
          <p:cNvSpPr>
            <a:spLocks noEditPoints="1"/>
          </p:cNvSpPr>
          <p:nvPr/>
        </p:nvSpPr>
        <p:spPr bwMode="auto">
          <a:xfrm>
            <a:off x="2505365" y="1831045"/>
            <a:ext cx="248365" cy="187465"/>
          </a:xfrm>
          <a:custGeom>
            <a:avLst/>
            <a:gdLst>
              <a:gd name="T0" fmla="*/ 2147483647 w 57"/>
              <a:gd name="T1" fmla="*/ 1222763170 h 46"/>
              <a:gd name="T2" fmla="*/ 2147483647 w 57"/>
              <a:gd name="T3" fmla="*/ 1222763170 h 46"/>
              <a:gd name="T4" fmla="*/ 2147483647 w 57"/>
              <a:gd name="T5" fmla="*/ 1222763170 h 46"/>
              <a:gd name="T6" fmla="*/ 2147483647 w 57"/>
              <a:gd name="T7" fmla="*/ 1222763170 h 46"/>
              <a:gd name="T8" fmla="*/ 1271942766 w 57"/>
              <a:gd name="T9" fmla="*/ 271728140 h 46"/>
              <a:gd name="T10" fmla="*/ 181708035 w 57"/>
              <a:gd name="T11" fmla="*/ 1222763170 h 46"/>
              <a:gd name="T12" fmla="*/ 136281026 w 57"/>
              <a:gd name="T13" fmla="*/ 1222763170 h 46"/>
              <a:gd name="T14" fmla="*/ 90854018 w 57"/>
              <a:gd name="T15" fmla="*/ 1222763170 h 46"/>
              <a:gd name="T16" fmla="*/ 0 w 57"/>
              <a:gd name="T17" fmla="*/ 1086905830 h 46"/>
              <a:gd name="T18" fmla="*/ 0 w 57"/>
              <a:gd name="T19" fmla="*/ 1041615564 h 46"/>
              <a:gd name="T20" fmla="*/ 1181088748 w 57"/>
              <a:gd name="T21" fmla="*/ 45290267 h 46"/>
              <a:gd name="T22" fmla="*/ 1408217052 w 57"/>
              <a:gd name="T23" fmla="*/ 45290267 h 46"/>
              <a:gd name="T24" fmla="*/ 1817053391 w 57"/>
              <a:gd name="T25" fmla="*/ 362301943 h 46"/>
              <a:gd name="T26" fmla="*/ 1817053391 w 57"/>
              <a:gd name="T27" fmla="*/ 45290267 h 46"/>
              <a:gd name="T28" fmla="*/ 1862480400 w 57"/>
              <a:gd name="T29" fmla="*/ 0 h 46"/>
              <a:gd name="T30" fmla="*/ 2147483647 w 57"/>
              <a:gd name="T31" fmla="*/ 0 h 46"/>
              <a:gd name="T32" fmla="*/ 2147483647 w 57"/>
              <a:gd name="T33" fmla="*/ 45290267 h 46"/>
              <a:gd name="T34" fmla="*/ 2147483647 w 57"/>
              <a:gd name="T35" fmla="*/ 724603887 h 46"/>
              <a:gd name="T36" fmla="*/ 2147483647 w 57"/>
              <a:gd name="T37" fmla="*/ 1041615564 h 46"/>
              <a:gd name="T38" fmla="*/ 2147483647 w 57"/>
              <a:gd name="T39" fmla="*/ 1086905830 h 46"/>
              <a:gd name="T40" fmla="*/ 2147483647 w 57"/>
              <a:gd name="T41" fmla="*/ 1222763170 h 46"/>
              <a:gd name="T42" fmla="*/ 2147483647 w 57"/>
              <a:gd name="T43" fmla="*/ 1992657324 h 46"/>
              <a:gd name="T44" fmla="*/ 2135042453 w 57"/>
              <a:gd name="T45" fmla="*/ 2083231127 h 46"/>
              <a:gd name="T46" fmla="*/ 1499071070 w 57"/>
              <a:gd name="T47" fmla="*/ 2083231127 h 46"/>
              <a:gd name="T48" fmla="*/ 1499071070 w 57"/>
              <a:gd name="T49" fmla="*/ 1449201044 h 46"/>
              <a:gd name="T50" fmla="*/ 1090234731 w 57"/>
              <a:gd name="T51" fmla="*/ 1449201044 h 46"/>
              <a:gd name="T52" fmla="*/ 1090234731 w 57"/>
              <a:gd name="T53" fmla="*/ 2083231127 h 46"/>
              <a:gd name="T54" fmla="*/ 454263348 w 57"/>
              <a:gd name="T55" fmla="*/ 2083231127 h 46"/>
              <a:gd name="T56" fmla="*/ 363409330 w 57"/>
              <a:gd name="T57" fmla="*/ 1992657324 h 46"/>
              <a:gd name="T58" fmla="*/ 363409330 w 57"/>
              <a:gd name="T59" fmla="*/ 1222763170 h 46"/>
              <a:gd name="T60" fmla="*/ 363409330 w 57"/>
              <a:gd name="T61" fmla="*/ 1177479633 h 46"/>
              <a:gd name="T62" fmla="*/ 1271942766 w 57"/>
              <a:gd name="T63" fmla="*/ 407585480 h 46"/>
              <a:gd name="T64" fmla="*/ 2147483647 w 57"/>
              <a:gd name="T65" fmla="*/ 1177479633 h 46"/>
              <a:gd name="T66" fmla="*/ 2147483647 w 57"/>
              <a:gd name="T67" fmla="*/ 1222763170 h 46"/>
              <a:gd name="T68" fmla="*/ 2147483647 w 57"/>
              <a:gd name="T69" fmla="*/ 1992657324 h 4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25" name="稻壳儿小白白(http://dwz.cn/Wu2UP)"/>
          <p:cNvSpPr>
            <a:spLocks noEditPoints="1"/>
          </p:cNvSpPr>
          <p:nvPr/>
        </p:nvSpPr>
        <p:spPr bwMode="auto">
          <a:xfrm>
            <a:off x="5609667" y="2023542"/>
            <a:ext cx="270872" cy="248895"/>
          </a:xfrm>
          <a:custGeom>
            <a:avLst/>
            <a:gdLst>
              <a:gd name="T0" fmla="*/ 2147483647 w 64"/>
              <a:gd name="T1" fmla="*/ 2147483647 h 63"/>
              <a:gd name="T2" fmla="*/ 2147483647 w 64"/>
              <a:gd name="T3" fmla="*/ 2147483647 h 63"/>
              <a:gd name="T4" fmla="*/ 1801042959 w 64"/>
              <a:gd name="T5" fmla="*/ 2044504754 h 63"/>
              <a:gd name="T6" fmla="*/ 1157816138 w 64"/>
              <a:gd name="T7" fmla="*/ 2147483647 h 63"/>
              <a:gd name="T8" fmla="*/ 0 w 64"/>
              <a:gd name="T9" fmla="*/ 1107438172 h 63"/>
              <a:gd name="T10" fmla="*/ 1157816138 w 64"/>
              <a:gd name="T11" fmla="*/ 0 h 63"/>
              <a:gd name="T12" fmla="*/ 2147483647 w 64"/>
              <a:gd name="T13" fmla="*/ 1107438172 h 63"/>
              <a:gd name="T14" fmla="*/ 2101216786 w 64"/>
              <a:gd name="T15" fmla="*/ 1746346315 h 63"/>
              <a:gd name="T16" fmla="*/ 2147483647 w 64"/>
              <a:gd name="T17" fmla="*/ 2147483647 h 63"/>
              <a:gd name="T18" fmla="*/ 2147483647 w 64"/>
              <a:gd name="T19" fmla="*/ 2147483647 h 63"/>
              <a:gd name="T20" fmla="*/ 2147483647 w 64"/>
              <a:gd name="T21" fmla="*/ 2147483647 h 63"/>
              <a:gd name="T22" fmla="*/ 1157816138 w 64"/>
              <a:gd name="T23" fmla="*/ 383347497 h 63"/>
              <a:gd name="T24" fmla="*/ 428817881 w 64"/>
              <a:gd name="T25" fmla="*/ 1107438172 h 63"/>
              <a:gd name="T26" fmla="*/ 1157816138 w 64"/>
              <a:gd name="T27" fmla="*/ 1831535373 h 63"/>
              <a:gd name="T28" fmla="*/ 1886807845 w 64"/>
              <a:gd name="T29" fmla="*/ 1107438172 h 63"/>
              <a:gd name="T30" fmla="*/ 1157816138 w 64"/>
              <a:gd name="T31" fmla="*/ 383347497 h 6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26" name="稻壳儿小白白(http://dwz.cn/Wu2UP)"/>
          <p:cNvSpPr>
            <a:spLocks noEditPoints="1"/>
          </p:cNvSpPr>
          <p:nvPr/>
        </p:nvSpPr>
        <p:spPr bwMode="auto">
          <a:xfrm>
            <a:off x="3757783" y="2955044"/>
            <a:ext cx="322239" cy="226918"/>
          </a:xfrm>
          <a:custGeom>
            <a:avLst/>
            <a:gdLst>
              <a:gd name="T0" fmla="*/ 1572641301 w 158"/>
              <a:gd name="T1" fmla="*/ 1179517836 h 119"/>
              <a:gd name="T2" fmla="*/ 0 w 158"/>
              <a:gd name="T3" fmla="*/ 1179517836 h 119"/>
              <a:gd name="T4" fmla="*/ 0 w 158"/>
              <a:gd name="T5" fmla="*/ 0 h 119"/>
              <a:gd name="T6" fmla="*/ 89580374 w 158"/>
              <a:gd name="T7" fmla="*/ 0 h 119"/>
              <a:gd name="T8" fmla="*/ 89580374 w 158"/>
              <a:gd name="T9" fmla="*/ 1070485241 h 119"/>
              <a:gd name="T10" fmla="*/ 1572641301 w 158"/>
              <a:gd name="T11" fmla="*/ 1070485241 h 119"/>
              <a:gd name="T12" fmla="*/ 1572641301 w 158"/>
              <a:gd name="T13" fmla="*/ 1179517836 h 119"/>
              <a:gd name="T14" fmla="*/ 497670499 w 158"/>
              <a:gd name="T15" fmla="*/ 981280761 h 119"/>
              <a:gd name="T16" fmla="*/ 288648574 w 158"/>
              <a:gd name="T17" fmla="*/ 981280761 h 119"/>
              <a:gd name="T18" fmla="*/ 288648574 w 158"/>
              <a:gd name="T19" fmla="*/ 594714373 h 119"/>
              <a:gd name="T20" fmla="*/ 497670499 w 158"/>
              <a:gd name="T21" fmla="*/ 594714373 h 119"/>
              <a:gd name="T22" fmla="*/ 497670499 w 158"/>
              <a:gd name="T23" fmla="*/ 981280761 h 119"/>
              <a:gd name="T24" fmla="*/ 776368503 w 158"/>
              <a:gd name="T25" fmla="*/ 981280761 h 119"/>
              <a:gd name="T26" fmla="*/ 587250874 w 158"/>
              <a:gd name="T27" fmla="*/ 981280761 h 119"/>
              <a:gd name="T28" fmla="*/ 587250874 w 158"/>
              <a:gd name="T29" fmla="*/ 188326166 h 119"/>
              <a:gd name="T30" fmla="*/ 776368503 w 158"/>
              <a:gd name="T31" fmla="*/ 188326166 h 119"/>
              <a:gd name="T32" fmla="*/ 776368503 w 158"/>
              <a:gd name="T33" fmla="*/ 981280761 h 119"/>
              <a:gd name="T34" fmla="*/ 1084924528 w 158"/>
              <a:gd name="T35" fmla="*/ 981280761 h 119"/>
              <a:gd name="T36" fmla="*/ 885856328 w 158"/>
              <a:gd name="T37" fmla="*/ 981280761 h 119"/>
              <a:gd name="T38" fmla="*/ 885856328 w 158"/>
              <a:gd name="T39" fmla="*/ 386563240 h 119"/>
              <a:gd name="T40" fmla="*/ 1084924528 w 158"/>
              <a:gd name="T41" fmla="*/ 386563240 h 119"/>
              <a:gd name="T42" fmla="*/ 1084924528 w 158"/>
              <a:gd name="T43" fmla="*/ 981280761 h 119"/>
              <a:gd name="T44" fmla="*/ 1383526827 w 158"/>
              <a:gd name="T45" fmla="*/ 981280761 h 119"/>
              <a:gd name="T46" fmla="*/ 1184458628 w 158"/>
              <a:gd name="T47" fmla="*/ 981280761 h 119"/>
              <a:gd name="T48" fmla="*/ 1184458628 w 158"/>
              <a:gd name="T49" fmla="*/ 109032595 h 119"/>
              <a:gd name="T50" fmla="*/ 1383526827 w 158"/>
              <a:gd name="T51" fmla="*/ 109032595 h 119"/>
              <a:gd name="T52" fmla="*/ 1383526827 w 158"/>
              <a:gd name="T53" fmla="*/ 981280761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27" name="稻壳儿小白白(http://dwz.cn/Wu2UP)"/>
          <p:cNvSpPr>
            <a:spLocks noChangeAspect="1" noEditPoints="1"/>
          </p:cNvSpPr>
          <p:nvPr/>
        </p:nvSpPr>
        <p:spPr bwMode="auto">
          <a:xfrm>
            <a:off x="5468008" y="3565101"/>
            <a:ext cx="264517" cy="248895"/>
          </a:xfrm>
          <a:custGeom>
            <a:avLst/>
            <a:gdLst>
              <a:gd name="T0" fmla="*/ 2147483647 w 58"/>
              <a:gd name="T1" fmla="*/ 1658379393 h 58"/>
              <a:gd name="T2" fmla="*/ 2147483647 w 58"/>
              <a:gd name="T3" fmla="*/ 1708633314 h 58"/>
              <a:gd name="T4" fmla="*/ 2147483647 w 58"/>
              <a:gd name="T5" fmla="*/ 1758887235 h 58"/>
              <a:gd name="T6" fmla="*/ 2147483647 w 58"/>
              <a:gd name="T7" fmla="*/ 1959902919 h 58"/>
              <a:gd name="T8" fmla="*/ 2147483647 w 58"/>
              <a:gd name="T9" fmla="*/ 2147483647 h 58"/>
              <a:gd name="T10" fmla="*/ 2147483647 w 58"/>
              <a:gd name="T11" fmla="*/ 2147483647 h 58"/>
              <a:gd name="T12" fmla="*/ 2147483647 w 58"/>
              <a:gd name="T13" fmla="*/ 2147483647 h 58"/>
              <a:gd name="T14" fmla="*/ 2147483647 w 58"/>
              <a:gd name="T15" fmla="*/ 2147483647 h 58"/>
              <a:gd name="T16" fmla="*/ 2147483647 w 58"/>
              <a:gd name="T17" fmla="*/ 2147483647 h 58"/>
              <a:gd name="T18" fmla="*/ 1944803333 w 58"/>
              <a:gd name="T19" fmla="*/ 2147483647 h 58"/>
              <a:gd name="T20" fmla="*/ 1795202533 w 58"/>
              <a:gd name="T21" fmla="*/ 2147483647 h 58"/>
              <a:gd name="T22" fmla="*/ 1695471021 w 58"/>
              <a:gd name="T23" fmla="*/ 2147483647 h 58"/>
              <a:gd name="T24" fmla="*/ 1645601734 w 58"/>
              <a:gd name="T25" fmla="*/ 2147483647 h 58"/>
              <a:gd name="T26" fmla="*/ 1246668622 w 58"/>
              <a:gd name="T27" fmla="*/ 2147483647 h 58"/>
              <a:gd name="T28" fmla="*/ 1146937109 w 58"/>
              <a:gd name="T29" fmla="*/ 2147483647 h 58"/>
              <a:gd name="T30" fmla="*/ 1097067822 w 58"/>
              <a:gd name="T31" fmla="*/ 2147483647 h 58"/>
              <a:gd name="T32" fmla="*/ 947467023 w 58"/>
              <a:gd name="T33" fmla="*/ 2147483647 h 58"/>
              <a:gd name="T34" fmla="*/ 698134711 w 58"/>
              <a:gd name="T35" fmla="*/ 2147483647 h 58"/>
              <a:gd name="T36" fmla="*/ 648265424 w 58"/>
              <a:gd name="T37" fmla="*/ 2147483647 h 58"/>
              <a:gd name="T38" fmla="*/ 598403198 w 58"/>
              <a:gd name="T39" fmla="*/ 2147483647 h 58"/>
              <a:gd name="T40" fmla="*/ 249332312 w 58"/>
              <a:gd name="T41" fmla="*/ 2147483647 h 58"/>
              <a:gd name="T42" fmla="*/ 249332312 w 58"/>
              <a:gd name="T43" fmla="*/ 2147483647 h 58"/>
              <a:gd name="T44" fmla="*/ 249332312 w 58"/>
              <a:gd name="T45" fmla="*/ 2147483647 h 58"/>
              <a:gd name="T46" fmla="*/ 448802399 w 58"/>
              <a:gd name="T47" fmla="*/ 1959902919 h 58"/>
              <a:gd name="T48" fmla="*/ 398933112 w 58"/>
              <a:gd name="T49" fmla="*/ 1758887235 h 58"/>
              <a:gd name="T50" fmla="*/ 49869287 w 58"/>
              <a:gd name="T51" fmla="*/ 1708633314 h 58"/>
              <a:gd name="T52" fmla="*/ 0 w 58"/>
              <a:gd name="T53" fmla="*/ 1658379393 h 58"/>
              <a:gd name="T54" fmla="*/ 0 w 58"/>
              <a:gd name="T55" fmla="*/ 1206094104 h 58"/>
              <a:gd name="T56" fmla="*/ 49869287 w 58"/>
              <a:gd name="T57" fmla="*/ 1155840183 h 58"/>
              <a:gd name="T58" fmla="*/ 398933112 w 58"/>
              <a:gd name="T59" fmla="*/ 1105586262 h 58"/>
              <a:gd name="T60" fmla="*/ 448802399 w 58"/>
              <a:gd name="T61" fmla="*/ 904570578 h 58"/>
              <a:gd name="T62" fmla="*/ 249332312 w 58"/>
              <a:gd name="T63" fmla="*/ 653300973 h 58"/>
              <a:gd name="T64" fmla="*/ 249332312 w 58"/>
              <a:gd name="T65" fmla="*/ 603047052 h 58"/>
              <a:gd name="T66" fmla="*/ 249332312 w 58"/>
              <a:gd name="T67" fmla="*/ 552793131 h 58"/>
              <a:gd name="T68" fmla="*/ 648265424 w 58"/>
              <a:gd name="T69" fmla="*/ 251269605 h 58"/>
              <a:gd name="T70" fmla="*/ 698134711 w 58"/>
              <a:gd name="T71" fmla="*/ 251269605 h 58"/>
              <a:gd name="T72" fmla="*/ 947467023 w 58"/>
              <a:gd name="T73" fmla="*/ 452285289 h 58"/>
              <a:gd name="T74" fmla="*/ 1097067822 w 58"/>
              <a:gd name="T75" fmla="*/ 402031368 h 58"/>
              <a:gd name="T76" fmla="*/ 1146937109 w 58"/>
              <a:gd name="T77" fmla="*/ 50253921 h 58"/>
              <a:gd name="T78" fmla="*/ 1246668622 w 58"/>
              <a:gd name="T79" fmla="*/ 0 h 58"/>
              <a:gd name="T80" fmla="*/ 1645601734 w 58"/>
              <a:gd name="T81" fmla="*/ 0 h 58"/>
              <a:gd name="T82" fmla="*/ 1695471021 w 58"/>
              <a:gd name="T83" fmla="*/ 50253921 h 58"/>
              <a:gd name="T84" fmla="*/ 1795202533 w 58"/>
              <a:gd name="T85" fmla="*/ 402031368 h 58"/>
              <a:gd name="T86" fmla="*/ 1944803333 w 58"/>
              <a:gd name="T87" fmla="*/ 452285289 h 58"/>
              <a:gd name="T88" fmla="*/ 2147483647 w 58"/>
              <a:gd name="T89" fmla="*/ 251269605 h 58"/>
              <a:gd name="T90" fmla="*/ 2147483647 w 58"/>
              <a:gd name="T91" fmla="*/ 251269605 h 58"/>
              <a:gd name="T92" fmla="*/ 2147483647 w 58"/>
              <a:gd name="T93" fmla="*/ 251269605 h 58"/>
              <a:gd name="T94" fmla="*/ 2147483647 w 58"/>
              <a:gd name="T95" fmla="*/ 603047052 h 58"/>
              <a:gd name="T96" fmla="*/ 2147483647 w 58"/>
              <a:gd name="T97" fmla="*/ 603047052 h 58"/>
              <a:gd name="T98" fmla="*/ 2147483647 w 58"/>
              <a:gd name="T99" fmla="*/ 653300973 h 58"/>
              <a:gd name="T100" fmla="*/ 2147483647 w 58"/>
              <a:gd name="T101" fmla="*/ 904570578 h 58"/>
              <a:gd name="T102" fmla="*/ 2147483647 w 58"/>
              <a:gd name="T103" fmla="*/ 1105586262 h 58"/>
              <a:gd name="T104" fmla="*/ 2147483647 w 58"/>
              <a:gd name="T105" fmla="*/ 1155840183 h 58"/>
              <a:gd name="T106" fmla="*/ 2147483647 w 58"/>
              <a:gd name="T107" fmla="*/ 1256348025 h 58"/>
              <a:gd name="T108" fmla="*/ 2147483647 w 58"/>
              <a:gd name="T109" fmla="*/ 1658379393 h 58"/>
              <a:gd name="T110" fmla="*/ 1446138709 w 58"/>
              <a:gd name="T111" fmla="*/ 954824499 h 58"/>
              <a:gd name="T112" fmla="*/ 947467023 w 58"/>
              <a:gd name="T113" fmla="*/ 1457363709 h 58"/>
              <a:gd name="T114" fmla="*/ 1446138709 w 58"/>
              <a:gd name="T115" fmla="*/ 1909648998 h 58"/>
              <a:gd name="T116" fmla="*/ 1944803333 w 58"/>
              <a:gd name="T117" fmla="*/ 1457363709 h 58"/>
              <a:gd name="T118" fmla="*/ 1446138709 w 58"/>
              <a:gd name="T119" fmla="*/ 954824499 h 5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28" name="稻壳儿小白白(http://dwz.cn/Wu2UP)"/>
          <p:cNvSpPr>
            <a:spLocks noEditPoints="1"/>
          </p:cNvSpPr>
          <p:nvPr/>
        </p:nvSpPr>
        <p:spPr bwMode="auto">
          <a:xfrm>
            <a:off x="8630827" y="3167399"/>
            <a:ext cx="243070" cy="227977"/>
          </a:xfrm>
          <a:custGeom>
            <a:avLst/>
            <a:gdLst>
              <a:gd name="T0" fmla="*/ 1263468770 w 55"/>
              <a:gd name="T1" fmla="*/ 2147483647 h 55"/>
              <a:gd name="T2" fmla="*/ 0 w 55"/>
              <a:gd name="T3" fmla="*/ 1263468770 h 55"/>
              <a:gd name="T4" fmla="*/ 1263468770 w 55"/>
              <a:gd name="T5" fmla="*/ 0 h 55"/>
              <a:gd name="T6" fmla="*/ 2147483647 w 55"/>
              <a:gd name="T7" fmla="*/ 1263468770 h 55"/>
              <a:gd name="T8" fmla="*/ 1263468770 w 55"/>
              <a:gd name="T9" fmla="*/ 2147483647 h 55"/>
              <a:gd name="T10" fmla="*/ 2105776723 w 55"/>
              <a:gd name="T11" fmla="*/ 935902286 h 55"/>
              <a:gd name="T12" fmla="*/ 1965392064 w 55"/>
              <a:gd name="T13" fmla="*/ 795517627 h 55"/>
              <a:gd name="T14" fmla="*/ 1871804572 w 55"/>
              <a:gd name="T15" fmla="*/ 748720461 h 55"/>
              <a:gd name="T16" fmla="*/ 1778210239 w 55"/>
              <a:gd name="T17" fmla="*/ 795517627 h 55"/>
              <a:gd name="T18" fmla="*/ 1123084111 w 55"/>
              <a:gd name="T19" fmla="*/ 1450643755 h 55"/>
              <a:gd name="T20" fmla="*/ 748720461 w 55"/>
              <a:gd name="T21" fmla="*/ 1076286945 h 55"/>
              <a:gd name="T22" fmla="*/ 655132968 w 55"/>
              <a:gd name="T23" fmla="*/ 1029489778 h 55"/>
              <a:gd name="T24" fmla="*/ 608335802 w 55"/>
              <a:gd name="T25" fmla="*/ 1076286945 h 55"/>
              <a:gd name="T26" fmla="*/ 421153977 w 55"/>
              <a:gd name="T27" fmla="*/ 1216671604 h 55"/>
              <a:gd name="T28" fmla="*/ 421153977 w 55"/>
              <a:gd name="T29" fmla="*/ 1310259096 h 55"/>
              <a:gd name="T30" fmla="*/ 421153977 w 55"/>
              <a:gd name="T31" fmla="*/ 1403853429 h 55"/>
              <a:gd name="T32" fmla="*/ 1029489778 w 55"/>
              <a:gd name="T33" fmla="*/ 2012189231 h 55"/>
              <a:gd name="T34" fmla="*/ 1123084111 w 55"/>
              <a:gd name="T35" fmla="*/ 2012189231 h 55"/>
              <a:gd name="T36" fmla="*/ 1216671604 w 55"/>
              <a:gd name="T37" fmla="*/ 2012189231 h 55"/>
              <a:gd name="T38" fmla="*/ 2105776723 w 55"/>
              <a:gd name="T39" fmla="*/ 1076286945 h 55"/>
              <a:gd name="T40" fmla="*/ 2147483647 w 55"/>
              <a:gd name="T41" fmla="*/ 1029489778 h 55"/>
              <a:gd name="T42" fmla="*/ 2105776723 w 55"/>
              <a:gd name="T43" fmla="*/ 935902286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29" name="稻壳儿小白白(http://dwz.cn/Wu2UP)"/>
          <p:cNvSpPr txBox="1">
            <a:spLocks noChangeArrowheads="1"/>
          </p:cNvSpPr>
          <p:nvPr/>
        </p:nvSpPr>
        <p:spPr bwMode="auto">
          <a:xfrm>
            <a:off x="2686741" y="2136868"/>
            <a:ext cx="1157891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90204" pitchFamily="34" charset="0"/>
              </a:rPr>
              <a:t>根据任务选择预训练模型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sym typeface="FZLanTingHeiS-R-GB" panose="02000500000000000000" charset="-122"/>
              </a:rPr>
              <a:t>⭐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9231" name="稻壳儿小白白(http://dwz.cn/Wu2UP)"/>
          <p:cNvSpPr txBox="1">
            <a:spLocks noChangeArrowheads="1"/>
          </p:cNvSpPr>
          <p:nvPr/>
        </p:nvSpPr>
        <p:spPr bwMode="auto">
          <a:xfrm>
            <a:off x="5622111" y="2533511"/>
            <a:ext cx="1266716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根据任务和模型构造输入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9233" name="稻壳儿小白白(http://dwz.cn/Wu2UP)"/>
          <p:cNvSpPr txBox="1">
            <a:spLocks noChangeArrowheads="1"/>
          </p:cNvSpPr>
          <p:nvPr/>
        </p:nvSpPr>
        <p:spPr bwMode="auto">
          <a:xfrm>
            <a:off x="2505365" y="3392199"/>
            <a:ext cx="954009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选择合适的优化函数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sym typeface="FZLanTingHeiS-R-GB" panose="02000500000000000000" charset="-122"/>
              </a:rPr>
              <a:t>⭐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9235" name="稻壳儿小白白(http://dwz.cn/Wu2UP)"/>
          <p:cNvSpPr txBox="1">
            <a:spLocks noChangeArrowheads="1"/>
          </p:cNvSpPr>
          <p:nvPr/>
        </p:nvSpPr>
        <p:spPr bwMode="auto">
          <a:xfrm>
            <a:off x="4608792" y="3956713"/>
            <a:ext cx="1212171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微调模型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sym typeface="FZLanTingHeiS-R-GB" panose="02000500000000000000" charset="-122"/>
              </a:rPr>
              <a:t>⭐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9237" name="稻壳儿小白白(http://dwz.cn/Wu2UP)"/>
          <p:cNvSpPr txBox="1">
            <a:spLocks noChangeArrowheads="1"/>
          </p:cNvSpPr>
          <p:nvPr/>
        </p:nvSpPr>
        <p:spPr bwMode="auto">
          <a:xfrm>
            <a:off x="8293230" y="2533511"/>
            <a:ext cx="890461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使用模型推理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sym typeface="FZLanTingHeiS-R-GB" panose="02000500000000000000" charset="-122"/>
              </a:rPr>
              <a:t>⭐️</a:t>
            </a:r>
            <a:endParaRPr lang="zh-CN" altLang="en-US" sz="1400">
              <a:solidFill>
                <a:srgbClr val="FF0000"/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162" name="一级标题方正兰亭中黑简体"/>
          <p:cNvSpPr txBox="1"/>
          <p:nvPr/>
        </p:nvSpPr>
        <p:spPr>
          <a:xfrm>
            <a:off x="533431" y="379854"/>
            <a:ext cx="52336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sz="2920"/>
              <a:t>传统“小”模型时代的开发范式</a:t>
            </a:r>
            <a:endParaRPr lang="zh-CN" sz="2920"/>
          </a:p>
        </p:txBody>
      </p:sp>
      <p:sp>
        <p:nvSpPr>
          <p:cNvPr id="163" name="二级标题方正兰亭黑简体"/>
          <p:cNvSpPr txBox="1"/>
          <p:nvPr/>
        </p:nvSpPr>
        <p:spPr>
          <a:xfrm>
            <a:off x="533431" y="920259"/>
            <a:ext cx="752221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535353"/>
                </a:solidFill>
              </a:defRPr>
            </a:lvl1pPr>
          </a:lstStyle>
          <a:p>
            <a:pPr algn="l"/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准备数据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配置模型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模型训练（输入、损失、训练）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模型评估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模型预测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33535" y="4947527"/>
            <a:ext cx="1940056" cy="25527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170">
                <a:solidFill>
                  <a:schemeClr val="tx1"/>
                </a:solidFill>
                <a:sym typeface="FZLanTingHeiS-R-GB" panose="02000500000000000000" charset="-122"/>
              </a:rPr>
              <a:t>⭐ 需要</a:t>
            </a: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算法背景知识</a:t>
            </a:r>
            <a:endParaRPr kumimoji="0" lang="zh-CN" altLang="en-US" sz="117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pic>
        <p:nvPicPr>
          <p:cNvPr id="3" name="稻壳儿小白白(http://dwz.cn/Wu2UP)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35" y="2087354"/>
            <a:ext cx="749068" cy="111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稻壳儿小白白(http://dwz.cn/Wu2UP)"/>
          <p:cNvSpPr>
            <a:spLocks noEditPoints="1"/>
          </p:cNvSpPr>
          <p:nvPr/>
        </p:nvSpPr>
        <p:spPr bwMode="auto">
          <a:xfrm>
            <a:off x="769456" y="2196709"/>
            <a:ext cx="322239" cy="226918"/>
          </a:xfrm>
          <a:custGeom>
            <a:avLst/>
            <a:gdLst>
              <a:gd name="T0" fmla="*/ 1572641301 w 158"/>
              <a:gd name="T1" fmla="*/ 1179517836 h 119"/>
              <a:gd name="T2" fmla="*/ 0 w 158"/>
              <a:gd name="T3" fmla="*/ 1179517836 h 119"/>
              <a:gd name="T4" fmla="*/ 0 w 158"/>
              <a:gd name="T5" fmla="*/ 0 h 119"/>
              <a:gd name="T6" fmla="*/ 89580374 w 158"/>
              <a:gd name="T7" fmla="*/ 0 h 119"/>
              <a:gd name="T8" fmla="*/ 89580374 w 158"/>
              <a:gd name="T9" fmla="*/ 1070485241 h 119"/>
              <a:gd name="T10" fmla="*/ 1572641301 w 158"/>
              <a:gd name="T11" fmla="*/ 1070485241 h 119"/>
              <a:gd name="T12" fmla="*/ 1572641301 w 158"/>
              <a:gd name="T13" fmla="*/ 1179517836 h 119"/>
              <a:gd name="T14" fmla="*/ 497670499 w 158"/>
              <a:gd name="T15" fmla="*/ 981280761 h 119"/>
              <a:gd name="T16" fmla="*/ 288648574 w 158"/>
              <a:gd name="T17" fmla="*/ 981280761 h 119"/>
              <a:gd name="T18" fmla="*/ 288648574 w 158"/>
              <a:gd name="T19" fmla="*/ 594714373 h 119"/>
              <a:gd name="T20" fmla="*/ 497670499 w 158"/>
              <a:gd name="T21" fmla="*/ 594714373 h 119"/>
              <a:gd name="T22" fmla="*/ 497670499 w 158"/>
              <a:gd name="T23" fmla="*/ 981280761 h 119"/>
              <a:gd name="T24" fmla="*/ 776368503 w 158"/>
              <a:gd name="T25" fmla="*/ 981280761 h 119"/>
              <a:gd name="T26" fmla="*/ 587250874 w 158"/>
              <a:gd name="T27" fmla="*/ 981280761 h 119"/>
              <a:gd name="T28" fmla="*/ 587250874 w 158"/>
              <a:gd name="T29" fmla="*/ 188326166 h 119"/>
              <a:gd name="T30" fmla="*/ 776368503 w 158"/>
              <a:gd name="T31" fmla="*/ 188326166 h 119"/>
              <a:gd name="T32" fmla="*/ 776368503 w 158"/>
              <a:gd name="T33" fmla="*/ 981280761 h 119"/>
              <a:gd name="T34" fmla="*/ 1084924528 w 158"/>
              <a:gd name="T35" fmla="*/ 981280761 h 119"/>
              <a:gd name="T36" fmla="*/ 885856328 w 158"/>
              <a:gd name="T37" fmla="*/ 981280761 h 119"/>
              <a:gd name="T38" fmla="*/ 885856328 w 158"/>
              <a:gd name="T39" fmla="*/ 386563240 h 119"/>
              <a:gd name="T40" fmla="*/ 1084924528 w 158"/>
              <a:gd name="T41" fmla="*/ 386563240 h 119"/>
              <a:gd name="T42" fmla="*/ 1084924528 w 158"/>
              <a:gd name="T43" fmla="*/ 981280761 h 119"/>
              <a:gd name="T44" fmla="*/ 1383526827 w 158"/>
              <a:gd name="T45" fmla="*/ 981280761 h 119"/>
              <a:gd name="T46" fmla="*/ 1184458628 w 158"/>
              <a:gd name="T47" fmla="*/ 981280761 h 119"/>
              <a:gd name="T48" fmla="*/ 1184458628 w 158"/>
              <a:gd name="T49" fmla="*/ 109032595 h 119"/>
              <a:gd name="T50" fmla="*/ 1383526827 w 158"/>
              <a:gd name="T51" fmla="*/ 109032595 h 119"/>
              <a:gd name="T52" fmla="*/ 1383526827 w 158"/>
              <a:gd name="T53" fmla="*/ 981280761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稻壳儿小白白(http://dwz.cn/Wu2UP)"/>
          <p:cNvSpPr txBox="1">
            <a:spLocks noChangeArrowheads="1"/>
          </p:cNvSpPr>
          <p:nvPr/>
        </p:nvSpPr>
        <p:spPr bwMode="auto">
          <a:xfrm>
            <a:off x="769456" y="2884347"/>
            <a:ext cx="95400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准备数据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pic>
        <p:nvPicPr>
          <p:cNvPr id="6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935" y="3881515"/>
            <a:ext cx="717294" cy="106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稻壳儿小白白(http://dwz.cn/Wu2UP)"/>
          <p:cNvSpPr>
            <a:spLocks noEditPoints="1"/>
          </p:cNvSpPr>
          <p:nvPr/>
        </p:nvSpPr>
        <p:spPr bwMode="auto">
          <a:xfrm>
            <a:off x="6509925" y="3975778"/>
            <a:ext cx="270872" cy="248895"/>
          </a:xfrm>
          <a:custGeom>
            <a:avLst/>
            <a:gdLst>
              <a:gd name="T0" fmla="*/ 2147483647 w 64"/>
              <a:gd name="T1" fmla="*/ 2147483647 h 63"/>
              <a:gd name="T2" fmla="*/ 2147483647 w 64"/>
              <a:gd name="T3" fmla="*/ 2147483647 h 63"/>
              <a:gd name="T4" fmla="*/ 1801042959 w 64"/>
              <a:gd name="T5" fmla="*/ 2044504754 h 63"/>
              <a:gd name="T6" fmla="*/ 1157816138 w 64"/>
              <a:gd name="T7" fmla="*/ 2147483647 h 63"/>
              <a:gd name="T8" fmla="*/ 0 w 64"/>
              <a:gd name="T9" fmla="*/ 1107438172 h 63"/>
              <a:gd name="T10" fmla="*/ 1157816138 w 64"/>
              <a:gd name="T11" fmla="*/ 0 h 63"/>
              <a:gd name="T12" fmla="*/ 2147483647 w 64"/>
              <a:gd name="T13" fmla="*/ 1107438172 h 63"/>
              <a:gd name="T14" fmla="*/ 2101216786 w 64"/>
              <a:gd name="T15" fmla="*/ 1746346315 h 63"/>
              <a:gd name="T16" fmla="*/ 2147483647 w 64"/>
              <a:gd name="T17" fmla="*/ 2147483647 h 63"/>
              <a:gd name="T18" fmla="*/ 2147483647 w 64"/>
              <a:gd name="T19" fmla="*/ 2147483647 h 63"/>
              <a:gd name="T20" fmla="*/ 2147483647 w 64"/>
              <a:gd name="T21" fmla="*/ 2147483647 h 63"/>
              <a:gd name="T22" fmla="*/ 1157816138 w 64"/>
              <a:gd name="T23" fmla="*/ 383347497 h 63"/>
              <a:gd name="T24" fmla="*/ 428817881 w 64"/>
              <a:gd name="T25" fmla="*/ 1107438172 h 63"/>
              <a:gd name="T26" fmla="*/ 1157816138 w 64"/>
              <a:gd name="T27" fmla="*/ 1831535373 h 63"/>
              <a:gd name="T28" fmla="*/ 1886807845 w 64"/>
              <a:gd name="T29" fmla="*/ 1107438172 h 63"/>
              <a:gd name="T30" fmla="*/ 1157816138 w 64"/>
              <a:gd name="T31" fmla="*/ 383347497 h 6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稻壳儿小白白(http://dwz.cn/Wu2UP)"/>
          <p:cNvSpPr txBox="1">
            <a:spLocks noChangeArrowheads="1"/>
          </p:cNvSpPr>
          <p:nvPr/>
        </p:nvSpPr>
        <p:spPr bwMode="auto">
          <a:xfrm>
            <a:off x="6388125" y="4630053"/>
            <a:ext cx="916410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模型评估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grpSp>
        <p:nvGrpSpPr>
          <p:cNvPr id="9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10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52336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pPr algn="l"/>
            <a:r>
              <a:rPr lang="zh-CN" altLang="en-US" sz="2920">
                <a:solidFill>
                  <a:schemeClr val="tx1"/>
                </a:solidFill>
                <a:sym typeface="+mn-ea"/>
              </a:rPr>
              <a:t>传统“小”模型时代的开发范式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447929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需要深度学习基础知识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+</a:t>
            </a:r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大量的算力和数据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535" y="1920806"/>
            <a:ext cx="6665881" cy="30023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521656" y="3587608"/>
            <a:ext cx="1680305" cy="53784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预训练：基础模型</a:t>
            </a: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+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多种任务预训练</a:t>
            </a: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 </a:t>
            </a:r>
            <a:endParaRPr kumimoji="0" lang="en-US" altLang="zh-CN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521656" y="2243311"/>
            <a:ext cx="1680305" cy="53784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微调</a:t>
            </a: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/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推理：具体下游任务上微调适配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483" y="630525"/>
            <a:ext cx="2886651" cy="1290282"/>
          </a:xfrm>
          <a:prstGeom prst="rect">
            <a:avLst/>
          </a:prstGeom>
        </p:spPr>
      </p:pic>
      <p:grpSp>
        <p:nvGrpSpPr>
          <p:cNvPr id="5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6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1125" y="-82550"/>
            <a:ext cx="10445750" cy="5883910"/>
          </a:xfrm>
          <a:prstGeom prst="rect">
            <a:avLst/>
          </a:prstGeom>
        </p:spPr>
      </p:pic>
      <p:sp>
        <p:nvSpPr>
          <p:cNvPr id="117" name="文本框 11"/>
          <p:cNvSpPr txBox="1"/>
          <p:nvPr/>
        </p:nvSpPr>
        <p:spPr>
          <a:xfrm>
            <a:off x="990549" y="1986737"/>
            <a:ext cx="7688998" cy="909320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5420">
                <a:solidFill>
                  <a:schemeClr val="tx1"/>
                </a:solidFill>
                <a:sym typeface="+mn-ea"/>
              </a:rPr>
              <a:t>LLM</a:t>
            </a:r>
            <a:r>
              <a:rPr lang="zh-CN" altLang="en-US" sz="5420">
                <a:solidFill>
                  <a:schemeClr val="tx1"/>
                </a:solidFill>
                <a:sym typeface="+mn-ea"/>
              </a:rPr>
              <a:t>时代的开发范式</a:t>
            </a:r>
            <a:endParaRPr lang="zh-CN" altLang="en-US" sz="5420">
              <a:solidFill>
                <a:schemeClr val="tx1"/>
              </a:solidFill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2724710" y="3139320"/>
            <a:ext cx="4773930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pPr algn="ctr"/>
            <a:r>
              <a:rPr lang="zh-CN" altLang="en-US" sz="1670">
                <a:solidFill>
                  <a:schemeClr val="tx1"/>
                </a:solidFill>
              </a:rPr>
              <a:t>一点</a:t>
            </a:r>
            <a:r>
              <a:rPr lang="en-US" altLang="zh-CN" sz="1670">
                <a:solidFill>
                  <a:schemeClr val="tx1"/>
                </a:solidFill>
              </a:rPr>
              <a:t>Prompt</a:t>
            </a:r>
            <a:r>
              <a:rPr lang="zh-CN" altLang="en-US" sz="1670">
                <a:solidFill>
                  <a:schemeClr val="tx1"/>
                </a:solidFill>
              </a:rPr>
              <a:t>技巧</a:t>
            </a:r>
            <a:r>
              <a:rPr lang="en-US" altLang="zh-CN" sz="1670">
                <a:solidFill>
                  <a:schemeClr val="tx1"/>
                </a:solidFill>
              </a:rPr>
              <a:t>+Embedding</a:t>
            </a:r>
            <a:r>
              <a:rPr lang="zh-CN" altLang="en-US" sz="1670">
                <a:solidFill>
                  <a:schemeClr val="tx1"/>
                </a:solidFill>
              </a:rPr>
              <a:t>知识库</a:t>
            </a:r>
            <a:r>
              <a:rPr lang="en-US" altLang="zh-CN" sz="1670">
                <a:solidFill>
                  <a:schemeClr val="tx1"/>
                </a:solidFill>
              </a:rPr>
              <a:t>+</a:t>
            </a:r>
            <a:r>
              <a:rPr lang="zh-CN" altLang="en-US" sz="1670">
                <a:solidFill>
                  <a:schemeClr val="tx1"/>
                </a:solidFill>
              </a:rPr>
              <a:t>需要时微调</a:t>
            </a:r>
            <a:endParaRPr lang="zh-CN" altLang="en-US" sz="167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709777" y="3680016"/>
            <a:ext cx="4323357" cy="97599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ym typeface="+mn-ea"/>
              </a:rPr>
              <a:t>有手就行的</a:t>
            </a:r>
            <a:r>
              <a:rPr lang="en-US" altLang="zh-CN" sz="1500">
                <a:sym typeface="+mn-ea"/>
              </a:rPr>
              <a:t>Prompt</a:t>
            </a:r>
            <a:r>
              <a:rPr lang="zh-CN" altLang="en-US" sz="1500">
                <a:sym typeface="+mn-ea"/>
              </a:rPr>
              <a:t>工程</a:t>
            </a:r>
            <a:endParaRPr lang="zh-CN" altLang="en-US" sz="150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en-US" altLang="zh-CN" sz="1500">
                <a:sym typeface="+mn-ea"/>
              </a:rPr>
              <a:t>Embedding</a:t>
            </a:r>
            <a:r>
              <a:rPr lang="zh-CN" altLang="en-US" sz="1500">
                <a:sym typeface="+mn-ea"/>
              </a:rPr>
              <a:t>辅助给</a:t>
            </a:r>
            <a:r>
              <a:rPr lang="en-US" altLang="zh-CN" sz="1500">
                <a:sym typeface="+mn-ea"/>
              </a:rPr>
              <a:t>LLM</a:t>
            </a:r>
            <a:r>
              <a:rPr lang="zh-CN" altLang="en-US" sz="1500">
                <a:sym typeface="+mn-ea"/>
              </a:rPr>
              <a:t>外接大脑</a:t>
            </a:r>
            <a:endParaRPr lang="zh-CN" altLang="en-US" sz="150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ym typeface="+mn-ea"/>
              </a:rPr>
              <a:t>高效微调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145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4" name="二级标题方正兰亭黑简体"/>
          <p:cNvSpPr txBox="1"/>
          <p:nvPr/>
        </p:nvSpPr>
        <p:spPr>
          <a:xfrm>
            <a:off x="533431" y="920259"/>
            <a:ext cx="338455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75000"/>
                    <a:lumOff val="25000"/>
                  </a:schemeClr>
                </a:solidFill>
              </a:rPr>
              <a:t>强大的工具带来技术方案的革新</a:t>
            </a:r>
            <a:endParaRPr lang="zh-CN" altLang="en-US" sz="187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78" name="稻壳儿小白白(http://dwz.cn/Wu2UP)"/>
          <p:cNvSpPr>
            <a:spLocks noChangeArrowheads="1"/>
          </p:cNvSpPr>
          <p:nvPr/>
        </p:nvSpPr>
        <p:spPr bwMode="auto">
          <a:xfrm rot="20751297">
            <a:off x="3735806" y="2199357"/>
            <a:ext cx="1161598" cy="2537139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79" name="稻壳儿小白白(http://dwz.cn/Wu2UP)"/>
          <p:cNvSpPr>
            <a:spLocks noChangeArrowheads="1"/>
          </p:cNvSpPr>
          <p:nvPr/>
        </p:nvSpPr>
        <p:spPr bwMode="auto">
          <a:xfrm rot="4551297">
            <a:off x="4276490" y="1479945"/>
            <a:ext cx="1268569" cy="2322136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80" name="稻壳儿小白白(http://dwz.cn/Wu2UP)"/>
          <p:cNvSpPr>
            <a:spLocks noChangeArrowheads="1"/>
          </p:cNvSpPr>
          <p:nvPr/>
        </p:nvSpPr>
        <p:spPr bwMode="auto">
          <a:xfrm rot="9951297">
            <a:off x="5087782" y="2023277"/>
            <a:ext cx="1161598" cy="2536874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81" name="稻壳儿小白白(http://dwz.cn/Wu2UP)"/>
          <p:cNvSpPr>
            <a:spLocks noChangeArrowheads="1"/>
          </p:cNvSpPr>
          <p:nvPr/>
        </p:nvSpPr>
        <p:spPr bwMode="auto">
          <a:xfrm rot="15351297">
            <a:off x="4449393" y="2947365"/>
            <a:ext cx="1268569" cy="2322136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82" name="稻壳儿小白白(http://dwz.cn/Wu2UP)"/>
          <p:cNvSpPr>
            <a:spLocks noChangeArrowheads="1"/>
          </p:cNvSpPr>
          <p:nvPr/>
        </p:nvSpPr>
        <p:spPr bwMode="auto">
          <a:xfrm flipH="1">
            <a:off x="4256897" y="3138538"/>
            <a:ext cx="1543413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90204" pitchFamily="34" charset="0"/>
              </a:rPr>
              <a:t>LLM</a:t>
            </a:r>
            <a:endParaRPr lang="en-US" altLang="zh-CN" sz="2000" b="1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  <a:p>
            <a:pPr algn="ctr" eaLnBrk="1" hangingPunct="1"/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90204" pitchFamily="34" charset="0"/>
              </a:rPr>
              <a:t>为中心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83" name="稻壳儿小白白(http://dwz.cn/Wu2UP)"/>
          <p:cNvSpPr>
            <a:spLocks noChangeShapeType="1"/>
          </p:cNvSpPr>
          <p:nvPr/>
        </p:nvSpPr>
        <p:spPr bwMode="auto">
          <a:xfrm flipH="1">
            <a:off x="3078882" y="2872432"/>
            <a:ext cx="767073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750"/>
          </a:p>
        </p:txBody>
      </p:sp>
      <p:sp>
        <p:nvSpPr>
          <p:cNvPr id="24584" name="稻壳儿小白白(http://dwz.cn/Wu2UP)"/>
          <p:cNvSpPr>
            <a:spLocks noChangeShapeType="1"/>
          </p:cNvSpPr>
          <p:nvPr/>
        </p:nvSpPr>
        <p:spPr bwMode="auto">
          <a:xfrm flipH="1">
            <a:off x="3624333" y="4583187"/>
            <a:ext cx="755422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750"/>
          </a:p>
        </p:txBody>
      </p:sp>
      <p:sp>
        <p:nvSpPr>
          <p:cNvPr id="24585" name="稻壳儿小白白(http://dwz.cn/Wu2UP)"/>
          <p:cNvSpPr txBox="1">
            <a:spLocks noChangeArrowheads="1"/>
          </p:cNvSpPr>
          <p:nvPr/>
        </p:nvSpPr>
        <p:spPr bwMode="auto">
          <a:xfrm>
            <a:off x="1492310" y="2621419"/>
            <a:ext cx="142743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90204" pitchFamily="34" charset="0"/>
              </a:rPr>
              <a:t>产品设计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87" name="稻壳儿小白白(http://dwz.cn/Wu2UP)"/>
          <p:cNvSpPr txBox="1">
            <a:spLocks noChangeArrowheads="1"/>
          </p:cNvSpPr>
          <p:nvPr/>
        </p:nvSpPr>
        <p:spPr bwMode="auto">
          <a:xfrm>
            <a:off x="6316899" y="1910745"/>
            <a:ext cx="919322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90204" pitchFamily="34" charset="0"/>
              </a:rPr>
              <a:t>架构设计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89" name="稻壳儿小白白(http://dwz.cn/Wu2UP)"/>
          <p:cNvSpPr txBox="1">
            <a:spLocks noChangeArrowheads="1"/>
          </p:cNvSpPr>
          <p:nvPr/>
        </p:nvSpPr>
        <p:spPr bwMode="auto">
          <a:xfrm>
            <a:off x="2041467" y="4386984"/>
            <a:ext cx="142743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90204" pitchFamily="34" charset="0"/>
              </a:rPr>
              <a:t>交互设计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91" name="稻壳儿小白白(http://dwz.cn/Wu2UP)"/>
          <p:cNvSpPr txBox="1">
            <a:spLocks noChangeArrowheads="1"/>
          </p:cNvSpPr>
          <p:nvPr/>
        </p:nvSpPr>
        <p:spPr bwMode="auto">
          <a:xfrm>
            <a:off x="6999506" y="3703582"/>
            <a:ext cx="142743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90204" pitchFamily="34" charset="0"/>
              </a:rPr>
              <a:t>代码设计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93" name="稻壳儿小白白(http://dwz.cn/Wu2UP)"/>
          <p:cNvSpPr>
            <a:spLocks noChangeShapeType="1"/>
          </p:cNvSpPr>
          <p:nvPr/>
        </p:nvSpPr>
        <p:spPr bwMode="auto">
          <a:xfrm flipH="1">
            <a:off x="5411610" y="2106948"/>
            <a:ext cx="767073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750"/>
          </a:p>
        </p:txBody>
      </p:sp>
      <p:sp>
        <p:nvSpPr>
          <p:cNvPr id="24594" name="稻壳儿小白白(http://dwz.cn/Wu2UP)"/>
          <p:cNvSpPr>
            <a:spLocks noChangeShapeType="1"/>
          </p:cNvSpPr>
          <p:nvPr/>
        </p:nvSpPr>
        <p:spPr bwMode="auto">
          <a:xfrm flipH="1">
            <a:off x="6102161" y="3958302"/>
            <a:ext cx="755422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750"/>
          </a:p>
        </p:txBody>
      </p:sp>
      <p:grpSp>
        <p:nvGrpSpPr>
          <p:cNvPr id="2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145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362331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基本概念：零样本、少样本、微调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553" y="1251173"/>
            <a:ext cx="4849478" cy="4289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183" y="1251173"/>
            <a:ext cx="3630952" cy="428867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145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6594475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零样本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少样本：用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Prompt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解决传统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NLP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算法问题（提供服务）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3914" y="1553024"/>
            <a:ext cx="6659526" cy="371647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145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273431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零样本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少样本：代码示例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196" y="1481004"/>
            <a:ext cx="8182022" cy="311198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156544" y="4823079"/>
            <a:ext cx="1855061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核心：构造</a:t>
            </a: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Prompt</a:t>
            </a:r>
            <a:endParaRPr kumimoji="0" lang="en-US" altLang="zh-CN" sz="15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5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145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601091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零样本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少样本：【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端用户】与大模型交互（直接使用）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0547" y="1357351"/>
            <a:ext cx="5379571" cy="1308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844" y="2861841"/>
            <a:ext cx="4250542" cy="2476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83" y="2829008"/>
            <a:ext cx="3446135" cy="250933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32" y="821454"/>
            <a:ext cx="2320318" cy="4181206"/>
          </a:xfrm>
          <a:prstGeom prst="rect">
            <a:avLst/>
          </a:prstGeom>
        </p:spPr>
      </p:pic>
      <p:sp>
        <p:nvSpPr>
          <p:cNvPr id="7" name="îSļídè"/>
          <p:cNvSpPr txBox="1"/>
          <p:nvPr/>
        </p:nvSpPr>
        <p:spPr>
          <a:xfrm>
            <a:off x="2374253" y="1975307"/>
            <a:ext cx="668020" cy="708025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3200" dirty="0">
                <a:solidFill>
                  <a:schemeClr val="tx2"/>
                </a:solidFill>
              </a:rPr>
              <a:t>02</a:t>
            </a:r>
            <a:endParaRPr lang="en-US" altLang="zh-CN" sz="3200" dirty="0">
              <a:solidFill>
                <a:schemeClr val="tx2"/>
              </a:solidFill>
            </a:endParaRPr>
          </a:p>
        </p:txBody>
      </p:sp>
      <p:sp>
        <p:nvSpPr>
          <p:cNvPr id="8" name="íṣļíḓe"/>
          <p:cNvSpPr txBox="1"/>
          <p:nvPr/>
        </p:nvSpPr>
        <p:spPr>
          <a:xfrm>
            <a:off x="2374253" y="2984255"/>
            <a:ext cx="668020" cy="708025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3200" dirty="0">
                <a:solidFill>
                  <a:schemeClr val="accent1"/>
                </a:solidFill>
              </a:rPr>
              <a:t>03</a:t>
            </a:r>
            <a:endParaRPr lang="en-US" altLang="zh-CN" sz="3200" dirty="0">
              <a:solidFill>
                <a:schemeClr val="accent1"/>
              </a:solidFill>
            </a:endParaRPr>
          </a:p>
        </p:txBody>
      </p:sp>
      <p:sp>
        <p:nvSpPr>
          <p:cNvPr id="9" name="íṣļíḓe"/>
          <p:cNvSpPr txBox="1"/>
          <p:nvPr/>
        </p:nvSpPr>
        <p:spPr>
          <a:xfrm>
            <a:off x="2374253" y="3993203"/>
            <a:ext cx="668020" cy="708025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solidFill>
                  <a:schemeClr val="tx2"/>
                </a:solidFill>
              </a:defRPr>
            </a:lvl1pPr>
          </a:lstStyle>
          <a:p>
            <a:r>
              <a:rPr lang="en-US" altLang="zh-CN" sz="3200" dirty="0"/>
              <a:t>04</a:t>
            </a:r>
            <a:endParaRPr lang="en-US" altLang="zh-CN" sz="3200" dirty="0"/>
          </a:p>
        </p:txBody>
      </p:sp>
      <p:sp>
        <p:nvSpPr>
          <p:cNvPr id="11" name="îS1iḍe"/>
          <p:cNvSpPr txBox="1"/>
          <p:nvPr/>
        </p:nvSpPr>
        <p:spPr>
          <a:xfrm>
            <a:off x="2374253" y="1087321"/>
            <a:ext cx="668020" cy="708025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3200" dirty="0">
                <a:solidFill>
                  <a:schemeClr val="accent1"/>
                </a:solidFill>
              </a:rPr>
              <a:t>01</a:t>
            </a:r>
            <a:endParaRPr lang="en-US" altLang="zh-CN" sz="3200" dirty="0">
              <a:solidFill>
                <a:schemeClr val="accent1"/>
              </a:solidFill>
            </a:endParaRPr>
          </a:p>
        </p:txBody>
      </p:sp>
      <p:sp>
        <p:nvSpPr>
          <p:cNvPr id="12" name="îS1iḍe"/>
          <p:cNvSpPr txBox="1"/>
          <p:nvPr/>
        </p:nvSpPr>
        <p:spPr>
          <a:xfrm>
            <a:off x="3181558" y="1975307"/>
            <a:ext cx="3900170" cy="708025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3200">
                <a:sym typeface="+mn-ea"/>
              </a:rPr>
              <a:t>LLM</a:t>
            </a:r>
            <a:r>
              <a:rPr lang="zh-CN" sz="3200">
                <a:sym typeface="+mn-ea"/>
              </a:rPr>
              <a:t>以前的开发范式</a:t>
            </a:r>
            <a:endParaRPr lang="zh-CN" altLang="en-US" sz="3200" dirty="0">
              <a:solidFill>
                <a:schemeClr val="accent1"/>
              </a:solidFill>
            </a:endParaRPr>
          </a:p>
        </p:txBody>
      </p:sp>
      <p:sp>
        <p:nvSpPr>
          <p:cNvPr id="13" name="îS1iḍe"/>
          <p:cNvSpPr txBox="1"/>
          <p:nvPr/>
        </p:nvSpPr>
        <p:spPr>
          <a:xfrm>
            <a:off x="3181558" y="2984254"/>
            <a:ext cx="3900170" cy="708025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3200">
                <a:sym typeface="+mn-ea"/>
              </a:rPr>
              <a:t>LLM</a:t>
            </a:r>
            <a:r>
              <a:rPr lang="zh-CN" altLang="en-US" sz="3200">
                <a:sym typeface="+mn-ea"/>
              </a:rPr>
              <a:t>时代的开发范式</a:t>
            </a:r>
            <a:endParaRPr lang="zh-CN" altLang="en-US" sz="3200" dirty="0">
              <a:solidFill>
                <a:schemeClr val="accent1"/>
              </a:solidFill>
            </a:endParaRPr>
          </a:p>
        </p:txBody>
      </p:sp>
      <p:sp>
        <p:nvSpPr>
          <p:cNvPr id="14" name="îS1iḍe"/>
          <p:cNvSpPr txBox="1"/>
          <p:nvPr/>
        </p:nvSpPr>
        <p:spPr>
          <a:xfrm>
            <a:off x="3181558" y="3993203"/>
            <a:ext cx="6342380" cy="708025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3200">
                <a:sym typeface="+mn-ea"/>
              </a:rPr>
              <a:t>LLM</a:t>
            </a:r>
            <a:r>
              <a:rPr lang="zh-CN" sz="3200">
                <a:sym typeface="+mn-ea"/>
              </a:rPr>
              <a:t>时代开发者能力模型与技术栈</a:t>
            </a:r>
            <a:endParaRPr lang="zh-CN" altLang="en-US" sz="3200" dirty="0">
              <a:solidFill>
                <a:schemeClr val="accent1"/>
              </a:solidFill>
            </a:endParaRPr>
          </a:p>
        </p:txBody>
      </p:sp>
      <p:sp>
        <p:nvSpPr>
          <p:cNvPr id="15" name="îS1iḍe"/>
          <p:cNvSpPr txBox="1"/>
          <p:nvPr/>
        </p:nvSpPr>
        <p:spPr>
          <a:xfrm>
            <a:off x="3149713" y="1087320"/>
            <a:ext cx="5528310" cy="708025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zh-CN" altLang="en-US" sz="3200">
                <a:sym typeface="+mn-ea"/>
              </a:rPr>
              <a:t>大语言模型（</a:t>
            </a:r>
            <a:r>
              <a:rPr lang="en-US" altLang="zh-CN" sz="3200">
                <a:sym typeface="+mn-ea"/>
              </a:rPr>
              <a:t>LLM</a:t>
            </a:r>
            <a:r>
              <a:rPr lang="zh-CN" altLang="en-US" sz="3200">
                <a:sym typeface="+mn-ea"/>
              </a:rPr>
              <a:t>）基本原理</a:t>
            </a:r>
            <a:endParaRPr lang="zh-CN" altLang="en-US" sz="3200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145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3" name="二级标题方正兰亭黑简体"/>
          <p:cNvSpPr txBox="1"/>
          <p:nvPr/>
        </p:nvSpPr>
        <p:spPr>
          <a:xfrm>
            <a:off x="533431" y="920259"/>
            <a:ext cx="315976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75000"/>
                    <a:lumOff val="25000"/>
                  </a:schemeClr>
                </a:solidFill>
              </a:rPr>
              <a:t>为什么需要</a:t>
            </a:r>
            <a:r>
              <a:rPr lang="en-US" altLang="zh-CN" sz="1875">
                <a:solidFill>
                  <a:schemeClr val="tx1">
                    <a:lumMod val="75000"/>
                    <a:lumOff val="25000"/>
                  </a:schemeClr>
                </a:solidFill>
              </a:rPr>
              <a:t>Embedding</a:t>
            </a:r>
            <a:r>
              <a:rPr lang="zh-CN" altLang="en-US" sz="1875">
                <a:solidFill>
                  <a:schemeClr val="tx1">
                    <a:lumMod val="75000"/>
                    <a:lumOff val="25000"/>
                  </a:schemeClr>
                </a:solidFill>
              </a:rPr>
              <a:t>辅助？</a:t>
            </a:r>
            <a:endParaRPr lang="zh-CN" altLang="en-US" sz="187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940" name="Oval 25"/>
          <p:cNvSpPr>
            <a:spLocks noChangeArrowheads="1"/>
          </p:cNvSpPr>
          <p:nvPr/>
        </p:nvSpPr>
        <p:spPr bwMode="auto">
          <a:xfrm>
            <a:off x="2255146" y="1564675"/>
            <a:ext cx="643420" cy="692669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42" name="任意多边形 5"/>
          <p:cNvSpPr/>
          <p:nvPr/>
        </p:nvSpPr>
        <p:spPr bwMode="auto">
          <a:xfrm flipH="1">
            <a:off x="3655842" y="2327246"/>
            <a:ext cx="3697942" cy="692669"/>
          </a:xfrm>
          <a:custGeom>
            <a:avLst/>
            <a:gdLst>
              <a:gd name="T0" fmla="*/ 4855872 w 5317045"/>
              <a:gd name="T1" fmla="*/ 0 h 926290"/>
              <a:gd name="T2" fmla="*/ 544307 w 5317045"/>
              <a:gd name="T3" fmla="*/ 0 h 926290"/>
              <a:gd name="T4" fmla="*/ 90385 w 5317045"/>
              <a:gd name="T5" fmla="*/ 370452 h 926290"/>
              <a:gd name="T6" fmla="*/ 90050 w 5317045"/>
              <a:gd name="T7" fmla="*/ 373784 h 926290"/>
              <a:gd name="T8" fmla="*/ 0 w 5317045"/>
              <a:gd name="T9" fmla="*/ 463955 h 926290"/>
              <a:gd name="T10" fmla="*/ 90050 w 5317045"/>
              <a:gd name="T11" fmla="*/ 554128 h 926290"/>
              <a:gd name="T12" fmla="*/ 90385 w 5317045"/>
              <a:gd name="T13" fmla="*/ 557459 h 926290"/>
              <a:gd name="T14" fmla="*/ 544307 w 5317045"/>
              <a:gd name="T15" fmla="*/ 927911 h 926290"/>
              <a:gd name="T16" fmla="*/ 4855872 w 5317045"/>
              <a:gd name="T17" fmla="*/ 927911 h 926290"/>
              <a:gd name="T18" fmla="*/ 5319205 w 5317045"/>
              <a:gd name="T19" fmla="*/ 463955 h 926290"/>
              <a:gd name="T20" fmla="*/ 4855872 w 5317045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5" h="926290">
                <a:moveTo>
                  <a:pt x="4853900" y="0"/>
                </a:moveTo>
                <a:lnTo>
                  <a:pt x="544085" y="0"/>
                </a:lnTo>
                <a:cubicBezTo>
                  <a:pt x="320270" y="0"/>
                  <a:pt x="133536" y="158758"/>
                  <a:pt x="90349" y="369805"/>
                </a:cubicBezTo>
                <a:lnTo>
                  <a:pt x="90014" y="373131"/>
                </a:lnTo>
                <a:lnTo>
                  <a:pt x="0" y="463145"/>
                </a:lnTo>
                <a:lnTo>
                  <a:pt x="90014" y="553160"/>
                </a:lnTo>
                <a:lnTo>
                  <a:pt x="90349" y="556485"/>
                </a:lnTo>
                <a:cubicBezTo>
                  <a:pt x="133536" y="767532"/>
                  <a:pt x="320270" y="926290"/>
                  <a:pt x="544085" y="926290"/>
                </a:cubicBezTo>
                <a:lnTo>
                  <a:pt x="4853900" y="926290"/>
                </a:lnTo>
                <a:cubicBezTo>
                  <a:pt x="5109688" y="926290"/>
                  <a:pt x="5317045" y="718933"/>
                  <a:pt x="5317045" y="463145"/>
                </a:cubicBezTo>
                <a:cubicBezTo>
                  <a:pt x="5317045" y="207357"/>
                  <a:pt x="5109688" y="0"/>
                  <a:pt x="4853900" y="0"/>
                </a:cubicBez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</a:endParaRPr>
          </a:p>
        </p:txBody>
      </p:sp>
      <p:sp>
        <p:nvSpPr>
          <p:cNvPr id="39943" name="任意多边形 6"/>
          <p:cNvSpPr/>
          <p:nvPr/>
        </p:nvSpPr>
        <p:spPr bwMode="auto">
          <a:xfrm flipH="1">
            <a:off x="3655842" y="3855832"/>
            <a:ext cx="3697942" cy="692669"/>
          </a:xfrm>
          <a:custGeom>
            <a:avLst/>
            <a:gdLst>
              <a:gd name="T0" fmla="*/ 4855873 w 5317044"/>
              <a:gd name="T1" fmla="*/ 0 h 926290"/>
              <a:gd name="T2" fmla="*/ 544306 w 5317044"/>
              <a:gd name="T3" fmla="*/ 0 h 926290"/>
              <a:gd name="T4" fmla="*/ 90384 w 5317044"/>
              <a:gd name="T5" fmla="*/ 370452 h 926290"/>
              <a:gd name="T6" fmla="*/ 90049 w 5317044"/>
              <a:gd name="T7" fmla="*/ 373785 h 926290"/>
              <a:gd name="T8" fmla="*/ 0 w 5317044"/>
              <a:gd name="T9" fmla="*/ 463955 h 926290"/>
              <a:gd name="T10" fmla="*/ 90049 w 5317044"/>
              <a:gd name="T11" fmla="*/ 554126 h 926290"/>
              <a:gd name="T12" fmla="*/ 90384 w 5317044"/>
              <a:gd name="T13" fmla="*/ 557459 h 926290"/>
              <a:gd name="T14" fmla="*/ 544306 w 5317044"/>
              <a:gd name="T15" fmla="*/ 927911 h 926290"/>
              <a:gd name="T16" fmla="*/ 4855873 w 5317044"/>
              <a:gd name="T17" fmla="*/ 927911 h 926290"/>
              <a:gd name="T18" fmla="*/ 5319206 w 5317044"/>
              <a:gd name="T19" fmla="*/ 463955 h 926290"/>
              <a:gd name="T20" fmla="*/ 4855873 w 5317044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4" h="926290">
                <a:moveTo>
                  <a:pt x="4853899" y="0"/>
                </a:moveTo>
                <a:lnTo>
                  <a:pt x="544084" y="0"/>
                </a:lnTo>
                <a:cubicBezTo>
                  <a:pt x="320269" y="0"/>
                  <a:pt x="133535" y="158758"/>
                  <a:pt x="90348" y="369805"/>
                </a:cubicBezTo>
                <a:lnTo>
                  <a:pt x="90013" y="373132"/>
                </a:lnTo>
                <a:lnTo>
                  <a:pt x="0" y="463145"/>
                </a:lnTo>
                <a:lnTo>
                  <a:pt x="90013" y="553158"/>
                </a:lnTo>
                <a:lnTo>
                  <a:pt x="90348" y="556485"/>
                </a:lnTo>
                <a:cubicBezTo>
                  <a:pt x="133535" y="767533"/>
                  <a:pt x="320269" y="926290"/>
                  <a:pt x="544084" y="926290"/>
                </a:cubicBezTo>
                <a:lnTo>
                  <a:pt x="4853899" y="926290"/>
                </a:lnTo>
                <a:cubicBezTo>
                  <a:pt x="5109687" y="926290"/>
                  <a:pt x="5317044" y="718933"/>
                  <a:pt x="5317044" y="463145"/>
                </a:cubicBezTo>
                <a:cubicBezTo>
                  <a:pt x="5317044" y="207357"/>
                  <a:pt x="5109687" y="0"/>
                  <a:pt x="4853899" y="0"/>
                </a:cubicBez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</a:endParaRPr>
          </a:p>
        </p:txBody>
      </p:sp>
      <p:sp>
        <p:nvSpPr>
          <p:cNvPr id="39944" name="Text Placeholder 32"/>
          <p:cNvSpPr txBox="1">
            <a:spLocks noChangeArrowheads="1"/>
          </p:cNvSpPr>
          <p:nvPr/>
        </p:nvSpPr>
        <p:spPr bwMode="auto">
          <a:xfrm>
            <a:off x="3262906" y="1777824"/>
            <a:ext cx="4091143" cy="25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01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上下文的长度限制，不能无限长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  <a:cs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45" name="Text Placeholder 32"/>
          <p:cNvSpPr txBox="1">
            <a:spLocks noChangeArrowheads="1"/>
          </p:cNvSpPr>
          <p:nvPr/>
        </p:nvSpPr>
        <p:spPr bwMode="auto">
          <a:xfrm>
            <a:off x="3297063" y="3299790"/>
            <a:ext cx="3660078" cy="25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03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效率上的考虑，输入越长越慢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  <a:cs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46" name="Text Placeholder 32"/>
          <p:cNvSpPr txBox="1">
            <a:spLocks noChangeArrowheads="1"/>
          </p:cNvSpPr>
          <p:nvPr/>
        </p:nvSpPr>
        <p:spPr bwMode="auto">
          <a:xfrm>
            <a:off x="3872169" y="2544367"/>
            <a:ext cx="3241988" cy="258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400">
                <a:solidFill>
                  <a:schemeClr val="bg1"/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02 </a:t>
            </a:r>
            <a:r>
              <a:rPr lang="zh-CN" altLang="en-US" sz="1400">
                <a:solidFill>
                  <a:schemeClr val="bg1"/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只需要相关信息，而不是所有信息</a:t>
            </a:r>
            <a:endParaRPr lang="zh-CN" altLang="en-US" sz="1400">
              <a:solidFill>
                <a:schemeClr val="bg1"/>
              </a:solidFill>
              <a:latin typeface="方正兰亭中粗黑简体" panose="02000500000000000000" charset="-122"/>
              <a:ea typeface="方正兰亭中粗黑简体" panose="02000500000000000000" charset="-122"/>
              <a:cs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47" name="Text Placeholder 32"/>
          <p:cNvSpPr txBox="1">
            <a:spLocks noChangeArrowheads="1"/>
          </p:cNvSpPr>
          <p:nvPr/>
        </p:nvSpPr>
        <p:spPr bwMode="auto">
          <a:xfrm>
            <a:off x="3872169" y="4075865"/>
            <a:ext cx="3004744" cy="252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400">
                <a:solidFill>
                  <a:schemeClr val="bg1"/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04 </a:t>
            </a:r>
            <a:r>
              <a:rPr lang="zh-CN" altLang="en-US" sz="1400">
                <a:solidFill>
                  <a:schemeClr val="bg1"/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费用问题，输入越长越贵</a:t>
            </a:r>
            <a:endParaRPr lang="zh-CN" altLang="en-US" sz="1400">
              <a:solidFill>
                <a:schemeClr val="bg1"/>
              </a:solidFill>
              <a:latin typeface="方正兰亭中粗黑简体" panose="02000500000000000000" charset="-122"/>
              <a:ea typeface="方正兰亭中粗黑简体" panose="02000500000000000000" charset="-122"/>
              <a:cs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48" name="Oval 27"/>
          <p:cNvSpPr>
            <a:spLocks noChangeArrowheads="1"/>
          </p:cNvSpPr>
          <p:nvPr/>
        </p:nvSpPr>
        <p:spPr bwMode="auto">
          <a:xfrm>
            <a:off x="2255146" y="3093260"/>
            <a:ext cx="643420" cy="692669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49" name="Oval 28"/>
          <p:cNvSpPr>
            <a:spLocks noChangeArrowheads="1"/>
          </p:cNvSpPr>
          <p:nvPr/>
        </p:nvSpPr>
        <p:spPr bwMode="auto">
          <a:xfrm>
            <a:off x="7437720" y="2327246"/>
            <a:ext cx="643420" cy="692669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50" name="Oval 29"/>
          <p:cNvSpPr>
            <a:spLocks noChangeArrowheads="1"/>
          </p:cNvSpPr>
          <p:nvPr/>
        </p:nvSpPr>
        <p:spPr bwMode="auto">
          <a:xfrm>
            <a:off x="7437720" y="3855832"/>
            <a:ext cx="643420" cy="692669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51" name="Freeform 101"/>
          <p:cNvSpPr>
            <a:spLocks noEditPoints="1"/>
          </p:cNvSpPr>
          <p:nvPr/>
        </p:nvSpPr>
        <p:spPr bwMode="auto">
          <a:xfrm>
            <a:off x="7599766" y="4058654"/>
            <a:ext cx="270607" cy="285964"/>
          </a:xfrm>
          <a:custGeom>
            <a:avLst/>
            <a:gdLst>
              <a:gd name="T0" fmla="*/ 529356772 w 192"/>
              <a:gd name="T1" fmla="*/ 345445082 h 192"/>
              <a:gd name="T2" fmla="*/ 541667065 w 192"/>
              <a:gd name="T3" fmla="*/ 349416425 h 192"/>
              <a:gd name="T4" fmla="*/ 553977358 w 192"/>
              <a:gd name="T5" fmla="*/ 345445082 h 192"/>
              <a:gd name="T6" fmla="*/ 763258414 w 192"/>
              <a:gd name="T7" fmla="*/ 135001755 h 192"/>
              <a:gd name="T8" fmla="*/ 787878999 w 192"/>
              <a:gd name="T9" fmla="*/ 79412914 h 192"/>
              <a:gd name="T10" fmla="*/ 763258414 w 192"/>
              <a:gd name="T11" fmla="*/ 23824074 h 192"/>
              <a:gd name="T12" fmla="*/ 705809030 w 192"/>
              <a:gd name="T13" fmla="*/ 0 h 192"/>
              <a:gd name="T14" fmla="*/ 648359646 w 192"/>
              <a:gd name="T15" fmla="*/ 23824074 h 192"/>
              <a:gd name="T16" fmla="*/ 430870378 w 192"/>
              <a:gd name="T17" fmla="*/ 226326706 h 192"/>
              <a:gd name="T18" fmla="*/ 426768298 w 192"/>
              <a:gd name="T19" fmla="*/ 238238743 h 192"/>
              <a:gd name="T20" fmla="*/ 430870378 w 192"/>
              <a:gd name="T21" fmla="*/ 250150780 h 192"/>
              <a:gd name="T22" fmla="*/ 467803282 w 192"/>
              <a:gd name="T23" fmla="*/ 285886890 h 192"/>
              <a:gd name="T24" fmla="*/ 414458005 w 192"/>
              <a:gd name="T25" fmla="*/ 337504388 h 192"/>
              <a:gd name="T26" fmla="*/ 414458005 w 192"/>
              <a:gd name="T27" fmla="*/ 361328462 h 192"/>
              <a:gd name="T28" fmla="*/ 681186418 w 192"/>
              <a:gd name="T29" fmla="*/ 619419935 h 192"/>
              <a:gd name="T30" fmla="*/ 574495863 w 192"/>
              <a:gd name="T31" fmla="*/ 722656923 h 192"/>
              <a:gd name="T32" fmla="*/ 570391757 w 192"/>
              <a:gd name="T33" fmla="*/ 718685580 h 192"/>
              <a:gd name="T34" fmla="*/ 562183545 w 192"/>
              <a:gd name="T35" fmla="*/ 663096739 h 192"/>
              <a:gd name="T36" fmla="*/ 558081464 w 192"/>
              <a:gd name="T37" fmla="*/ 663096739 h 192"/>
              <a:gd name="T38" fmla="*/ 586806156 w 192"/>
              <a:gd name="T39" fmla="*/ 635301323 h 192"/>
              <a:gd name="T40" fmla="*/ 586806156 w 192"/>
              <a:gd name="T41" fmla="*/ 611477249 h 192"/>
              <a:gd name="T42" fmla="*/ 155933752 w 192"/>
              <a:gd name="T43" fmla="*/ 194561939 h 192"/>
              <a:gd name="T44" fmla="*/ 131313167 w 192"/>
              <a:gd name="T45" fmla="*/ 194561939 h 192"/>
              <a:gd name="T46" fmla="*/ 4104106 w 192"/>
              <a:gd name="T47" fmla="*/ 317651658 h 192"/>
              <a:gd name="T48" fmla="*/ 4104106 w 192"/>
              <a:gd name="T49" fmla="*/ 337504388 h 192"/>
              <a:gd name="T50" fmla="*/ 434974484 w 192"/>
              <a:gd name="T51" fmla="*/ 758391041 h 192"/>
              <a:gd name="T52" fmla="*/ 447284777 w 192"/>
              <a:gd name="T53" fmla="*/ 762362384 h 192"/>
              <a:gd name="T54" fmla="*/ 459597096 w 192"/>
              <a:gd name="T55" fmla="*/ 758391041 h 192"/>
              <a:gd name="T56" fmla="*/ 488321788 w 192"/>
              <a:gd name="T57" fmla="*/ 730597617 h 192"/>
              <a:gd name="T58" fmla="*/ 492423868 w 192"/>
              <a:gd name="T59" fmla="*/ 730597617 h 192"/>
              <a:gd name="T60" fmla="*/ 525252666 w 192"/>
              <a:gd name="T61" fmla="*/ 746479004 h 192"/>
              <a:gd name="T62" fmla="*/ 545771171 w 192"/>
              <a:gd name="T63" fmla="*/ 742509654 h 192"/>
              <a:gd name="T64" fmla="*/ 562183545 w 192"/>
              <a:gd name="T65" fmla="*/ 758391041 h 192"/>
              <a:gd name="T66" fmla="*/ 574495863 w 192"/>
              <a:gd name="T67" fmla="*/ 762362384 h 192"/>
              <a:gd name="T68" fmla="*/ 586806156 w 192"/>
              <a:gd name="T69" fmla="*/ 758391041 h 192"/>
              <a:gd name="T70" fmla="*/ 718119323 w 192"/>
              <a:gd name="T71" fmla="*/ 631331972 h 192"/>
              <a:gd name="T72" fmla="*/ 718119323 w 192"/>
              <a:gd name="T73" fmla="*/ 607507898 h 192"/>
              <a:gd name="T74" fmla="*/ 451388883 w 192"/>
              <a:gd name="T75" fmla="*/ 349416425 h 192"/>
              <a:gd name="T76" fmla="*/ 492423868 w 192"/>
              <a:gd name="T77" fmla="*/ 305739621 h 192"/>
              <a:gd name="T78" fmla="*/ 529356772 w 192"/>
              <a:gd name="T79" fmla="*/ 345445082 h 192"/>
              <a:gd name="T80" fmla="*/ 525252666 w 192"/>
              <a:gd name="T81" fmla="*/ 226326706 h 192"/>
              <a:gd name="T82" fmla="*/ 693496711 w 192"/>
              <a:gd name="T83" fmla="*/ 67500878 h 192"/>
              <a:gd name="T84" fmla="*/ 718119323 w 192"/>
              <a:gd name="T85" fmla="*/ 67500878 h 192"/>
              <a:gd name="T86" fmla="*/ 718119323 w 192"/>
              <a:gd name="T87" fmla="*/ 91324951 h 192"/>
              <a:gd name="T88" fmla="*/ 549873252 w 192"/>
              <a:gd name="T89" fmla="*/ 250150780 h 192"/>
              <a:gd name="T90" fmla="*/ 537562959 w 192"/>
              <a:gd name="T91" fmla="*/ 254120130 h 192"/>
              <a:gd name="T92" fmla="*/ 525252666 w 192"/>
              <a:gd name="T93" fmla="*/ 250150780 h 192"/>
              <a:gd name="T94" fmla="*/ 525252666 w 192"/>
              <a:gd name="T95" fmla="*/ 226326706 h 192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92" h="192">
                <a:moveTo>
                  <a:pt x="129" y="87"/>
                </a:moveTo>
                <a:cubicBezTo>
                  <a:pt x="130" y="87"/>
                  <a:pt x="131" y="88"/>
                  <a:pt x="132" y="88"/>
                </a:cubicBezTo>
                <a:cubicBezTo>
                  <a:pt x="133" y="88"/>
                  <a:pt x="134" y="87"/>
                  <a:pt x="135" y="87"/>
                </a:cubicBezTo>
                <a:cubicBezTo>
                  <a:pt x="186" y="34"/>
                  <a:pt x="186" y="34"/>
                  <a:pt x="186" y="34"/>
                </a:cubicBezTo>
                <a:cubicBezTo>
                  <a:pt x="190" y="30"/>
                  <a:pt x="192" y="25"/>
                  <a:pt x="192" y="20"/>
                </a:cubicBezTo>
                <a:cubicBezTo>
                  <a:pt x="192" y="15"/>
                  <a:pt x="190" y="9"/>
                  <a:pt x="186" y="6"/>
                </a:cubicBezTo>
                <a:cubicBezTo>
                  <a:pt x="182" y="2"/>
                  <a:pt x="177" y="0"/>
                  <a:pt x="172" y="0"/>
                </a:cubicBezTo>
                <a:cubicBezTo>
                  <a:pt x="167" y="0"/>
                  <a:pt x="162" y="2"/>
                  <a:pt x="158" y="6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58"/>
                  <a:pt x="104" y="59"/>
                  <a:pt x="104" y="60"/>
                </a:cubicBezTo>
                <a:cubicBezTo>
                  <a:pt x="104" y="61"/>
                  <a:pt x="105" y="62"/>
                  <a:pt x="105" y="63"/>
                </a:cubicBezTo>
                <a:cubicBezTo>
                  <a:pt x="114" y="72"/>
                  <a:pt x="114" y="72"/>
                  <a:pt x="114" y="72"/>
                </a:cubicBezTo>
                <a:cubicBezTo>
                  <a:pt x="101" y="85"/>
                  <a:pt x="101" y="85"/>
                  <a:pt x="101" y="85"/>
                </a:cubicBezTo>
                <a:cubicBezTo>
                  <a:pt x="100" y="87"/>
                  <a:pt x="100" y="89"/>
                  <a:pt x="101" y="91"/>
                </a:cubicBezTo>
                <a:cubicBezTo>
                  <a:pt x="166" y="156"/>
                  <a:pt x="166" y="156"/>
                  <a:pt x="166" y="156"/>
                </a:cubicBezTo>
                <a:cubicBezTo>
                  <a:pt x="140" y="182"/>
                  <a:pt x="140" y="182"/>
                  <a:pt x="140" y="182"/>
                </a:cubicBezTo>
                <a:cubicBezTo>
                  <a:pt x="139" y="181"/>
                  <a:pt x="139" y="181"/>
                  <a:pt x="139" y="181"/>
                </a:cubicBezTo>
                <a:cubicBezTo>
                  <a:pt x="141" y="177"/>
                  <a:pt x="140" y="171"/>
                  <a:pt x="137" y="167"/>
                </a:cubicBezTo>
                <a:cubicBezTo>
                  <a:pt x="136" y="167"/>
                  <a:pt x="136" y="167"/>
                  <a:pt x="136" y="167"/>
                </a:cubicBezTo>
                <a:cubicBezTo>
                  <a:pt x="143" y="160"/>
                  <a:pt x="143" y="160"/>
                  <a:pt x="143" y="160"/>
                </a:cubicBezTo>
                <a:cubicBezTo>
                  <a:pt x="144" y="158"/>
                  <a:pt x="144" y="156"/>
                  <a:pt x="143" y="154"/>
                </a:cubicBezTo>
                <a:cubicBezTo>
                  <a:pt x="38" y="49"/>
                  <a:pt x="38" y="49"/>
                  <a:pt x="38" y="49"/>
                </a:cubicBezTo>
                <a:cubicBezTo>
                  <a:pt x="36" y="47"/>
                  <a:pt x="34" y="47"/>
                  <a:pt x="32" y="49"/>
                </a:cubicBezTo>
                <a:cubicBezTo>
                  <a:pt x="1" y="80"/>
                  <a:pt x="1" y="80"/>
                  <a:pt x="1" y="80"/>
                </a:cubicBezTo>
                <a:cubicBezTo>
                  <a:pt x="0" y="81"/>
                  <a:pt x="0" y="84"/>
                  <a:pt x="1" y="85"/>
                </a:cubicBezTo>
                <a:cubicBezTo>
                  <a:pt x="106" y="191"/>
                  <a:pt x="106" y="191"/>
                  <a:pt x="106" y="191"/>
                </a:cubicBezTo>
                <a:cubicBezTo>
                  <a:pt x="107" y="191"/>
                  <a:pt x="108" y="192"/>
                  <a:pt x="109" y="192"/>
                </a:cubicBezTo>
                <a:cubicBezTo>
                  <a:pt x="110" y="192"/>
                  <a:pt x="111" y="191"/>
                  <a:pt x="112" y="191"/>
                </a:cubicBezTo>
                <a:cubicBezTo>
                  <a:pt x="119" y="184"/>
                  <a:pt x="119" y="184"/>
                  <a:pt x="119" y="184"/>
                </a:cubicBezTo>
                <a:cubicBezTo>
                  <a:pt x="119" y="184"/>
                  <a:pt x="119" y="184"/>
                  <a:pt x="120" y="184"/>
                </a:cubicBezTo>
                <a:cubicBezTo>
                  <a:pt x="122" y="187"/>
                  <a:pt x="125" y="188"/>
                  <a:pt x="128" y="188"/>
                </a:cubicBezTo>
                <a:cubicBezTo>
                  <a:pt x="130" y="188"/>
                  <a:pt x="132" y="187"/>
                  <a:pt x="133" y="187"/>
                </a:cubicBezTo>
                <a:cubicBezTo>
                  <a:pt x="137" y="191"/>
                  <a:pt x="137" y="191"/>
                  <a:pt x="137" y="191"/>
                </a:cubicBezTo>
                <a:cubicBezTo>
                  <a:pt x="138" y="191"/>
                  <a:pt x="139" y="192"/>
                  <a:pt x="140" y="192"/>
                </a:cubicBezTo>
                <a:cubicBezTo>
                  <a:pt x="141" y="192"/>
                  <a:pt x="142" y="191"/>
                  <a:pt x="143" y="191"/>
                </a:cubicBezTo>
                <a:cubicBezTo>
                  <a:pt x="175" y="159"/>
                  <a:pt x="175" y="159"/>
                  <a:pt x="175" y="159"/>
                </a:cubicBezTo>
                <a:cubicBezTo>
                  <a:pt x="176" y="157"/>
                  <a:pt x="176" y="155"/>
                  <a:pt x="175" y="153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120" y="77"/>
                  <a:pt x="120" y="77"/>
                  <a:pt x="120" y="77"/>
                </a:cubicBezTo>
                <a:lnTo>
                  <a:pt x="129" y="87"/>
                </a:lnTo>
                <a:close/>
                <a:moveTo>
                  <a:pt x="128" y="57"/>
                </a:moveTo>
                <a:cubicBezTo>
                  <a:pt x="169" y="17"/>
                  <a:pt x="169" y="17"/>
                  <a:pt x="169" y="17"/>
                </a:cubicBezTo>
                <a:cubicBezTo>
                  <a:pt x="171" y="16"/>
                  <a:pt x="173" y="16"/>
                  <a:pt x="175" y="17"/>
                </a:cubicBezTo>
                <a:cubicBezTo>
                  <a:pt x="176" y="19"/>
                  <a:pt x="176" y="21"/>
                  <a:pt x="175" y="23"/>
                </a:cubicBezTo>
                <a:cubicBezTo>
                  <a:pt x="134" y="63"/>
                  <a:pt x="134" y="63"/>
                  <a:pt x="134" y="63"/>
                </a:cubicBezTo>
                <a:cubicBezTo>
                  <a:pt x="133" y="64"/>
                  <a:pt x="132" y="64"/>
                  <a:pt x="131" y="64"/>
                </a:cubicBezTo>
                <a:cubicBezTo>
                  <a:pt x="130" y="64"/>
                  <a:pt x="129" y="64"/>
                  <a:pt x="128" y="63"/>
                </a:cubicBezTo>
                <a:cubicBezTo>
                  <a:pt x="126" y="61"/>
                  <a:pt x="126" y="59"/>
                  <a:pt x="128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30335" tIns="15168" rIns="30335" bIns="15168"/>
          <a:lstStyle/>
          <a:p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</a:endParaRPr>
          </a:p>
        </p:txBody>
      </p:sp>
      <p:pic>
        <p:nvPicPr>
          <p:cNvPr id="39952" name="组合 15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18" y="1778089"/>
            <a:ext cx="270342" cy="26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3" name="组合 1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005" y="2534835"/>
            <a:ext cx="271666" cy="28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473" y="3299790"/>
            <a:ext cx="225329" cy="287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145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292100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Embedding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辅助：工作流程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297" y="1566264"/>
            <a:ext cx="8509027" cy="346202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145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292100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Embedding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辅助：代码示例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0587" y="1371119"/>
            <a:ext cx="4279138" cy="2436257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5330322" y="816931"/>
            <a:ext cx="4279403" cy="53784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1. 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通过</a:t>
            </a: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Embedding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方法获取相关上下文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2. 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构造</a:t>
            </a: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Prompt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，作为模型输入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66" y="3871983"/>
            <a:ext cx="7405152" cy="16893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35" y="1371119"/>
            <a:ext cx="4642419" cy="2423548"/>
          </a:xfrm>
          <a:prstGeom prst="rect">
            <a:avLst/>
          </a:prstGeom>
        </p:spPr>
      </p:pic>
      <p:grpSp>
        <p:nvGrpSpPr>
          <p:cNvPr id="5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6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145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195199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为什么需要微调？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8674" name="稻壳儿小白白(http://dwz.cn/Wu2UP)"/>
          <p:cNvCxnSpPr>
            <a:cxnSpLocks noChangeShapeType="1"/>
          </p:cNvCxnSpPr>
          <p:nvPr/>
        </p:nvCxnSpPr>
        <p:spPr bwMode="auto">
          <a:xfrm>
            <a:off x="3707474" y="3286551"/>
            <a:ext cx="967777" cy="0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75" name="稻壳儿小白白(http://dwz.cn/Wu2UP)"/>
          <p:cNvCxnSpPr>
            <a:cxnSpLocks noChangeShapeType="1"/>
          </p:cNvCxnSpPr>
          <p:nvPr/>
        </p:nvCxnSpPr>
        <p:spPr bwMode="auto">
          <a:xfrm flipV="1">
            <a:off x="4675252" y="1819924"/>
            <a:ext cx="0" cy="2932193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76" name="稻壳儿小白白(http://dwz.cn/Wu2UP)"/>
          <p:cNvSpPr>
            <a:spLocks noChangeArrowheads="1"/>
          </p:cNvSpPr>
          <p:nvPr/>
        </p:nvSpPr>
        <p:spPr bwMode="auto">
          <a:xfrm>
            <a:off x="5059450" y="2392647"/>
            <a:ext cx="639183" cy="661690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500">
              <a:solidFill>
                <a:schemeClr val="tx1">
                  <a:lumMod val="65000"/>
                  <a:lumOff val="3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8677" name="稻壳儿小白白(http://dwz.cn/Wu2UP)"/>
          <p:cNvSpPr>
            <a:spLocks noEditPoints="1"/>
          </p:cNvSpPr>
          <p:nvPr/>
        </p:nvSpPr>
        <p:spPr bwMode="auto">
          <a:xfrm>
            <a:off x="5191576" y="2542779"/>
            <a:ext cx="372018" cy="383404"/>
          </a:xfrm>
          <a:custGeom>
            <a:avLst/>
            <a:gdLst>
              <a:gd name="T0" fmla="*/ 273216550 w 393"/>
              <a:gd name="T1" fmla="*/ 536008502 h 391"/>
              <a:gd name="T2" fmla="*/ 287691519 w 393"/>
              <a:gd name="T3" fmla="*/ 483316982 h 391"/>
              <a:gd name="T4" fmla="*/ 220744284 w 393"/>
              <a:gd name="T5" fmla="*/ 456061352 h 391"/>
              <a:gd name="T6" fmla="*/ 195412752 w 393"/>
              <a:gd name="T7" fmla="*/ 408820958 h 391"/>
              <a:gd name="T8" fmla="*/ 128465517 w 393"/>
              <a:gd name="T9" fmla="*/ 437892281 h 391"/>
              <a:gd name="T10" fmla="*/ 75994595 w 393"/>
              <a:gd name="T11" fmla="*/ 421538903 h 391"/>
              <a:gd name="T12" fmla="*/ 48853861 w 393"/>
              <a:gd name="T13" fmla="*/ 488768107 h 391"/>
              <a:gd name="T14" fmla="*/ 1809203 w 393"/>
              <a:gd name="T15" fmla="*/ 514205347 h 391"/>
              <a:gd name="T16" fmla="*/ 28949938 w 393"/>
              <a:gd name="T17" fmla="*/ 545093712 h 391"/>
              <a:gd name="T18" fmla="*/ 5427609 w 393"/>
              <a:gd name="T19" fmla="*/ 614138610 h 391"/>
              <a:gd name="T20" fmla="*/ 56090672 w 393"/>
              <a:gd name="T21" fmla="*/ 635943113 h 391"/>
              <a:gd name="T22" fmla="*/ 75994595 w 393"/>
              <a:gd name="T23" fmla="*/ 692268717 h 391"/>
              <a:gd name="T24" fmla="*/ 123037908 w 393"/>
              <a:gd name="T25" fmla="*/ 708622095 h 391"/>
              <a:gd name="T26" fmla="*/ 173700971 w 393"/>
              <a:gd name="T27" fmla="*/ 681367814 h 391"/>
              <a:gd name="T28" fmla="*/ 226173238 w 393"/>
              <a:gd name="T29" fmla="*/ 695902801 h 391"/>
              <a:gd name="T30" fmla="*/ 253313973 w 393"/>
              <a:gd name="T31" fmla="*/ 628674945 h 391"/>
              <a:gd name="T32" fmla="*/ 293119128 w 393"/>
              <a:gd name="T33" fmla="*/ 623223819 h 391"/>
              <a:gd name="T34" fmla="*/ 182746986 w 393"/>
              <a:gd name="T35" fmla="*/ 628674945 h 391"/>
              <a:gd name="T36" fmla="*/ 119419502 w 393"/>
              <a:gd name="T37" fmla="*/ 488768107 h 391"/>
              <a:gd name="T38" fmla="*/ 182746986 w 393"/>
              <a:gd name="T39" fmla="*/ 628674945 h 391"/>
              <a:gd name="T40" fmla="*/ 472249053 w 393"/>
              <a:gd name="T41" fmla="*/ 610505874 h 391"/>
              <a:gd name="T42" fmla="*/ 481295068 w 393"/>
              <a:gd name="T43" fmla="*/ 581433203 h 391"/>
              <a:gd name="T44" fmla="*/ 443297771 w 393"/>
              <a:gd name="T45" fmla="*/ 566898215 h 391"/>
              <a:gd name="T46" fmla="*/ 428822802 w 393"/>
              <a:gd name="T47" fmla="*/ 539642586 h 391"/>
              <a:gd name="T48" fmla="*/ 392636052 w 393"/>
              <a:gd name="T49" fmla="*/ 555995963 h 391"/>
              <a:gd name="T50" fmla="*/ 361875566 w 393"/>
              <a:gd name="T51" fmla="*/ 546910754 h 391"/>
              <a:gd name="T52" fmla="*/ 347400597 w 393"/>
              <a:gd name="T53" fmla="*/ 583250245 h 391"/>
              <a:gd name="T54" fmla="*/ 320259863 w 393"/>
              <a:gd name="T55" fmla="*/ 597786580 h 391"/>
              <a:gd name="T56" fmla="*/ 336545380 w 393"/>
              <a:gd name="T57" fmla="*/ 615955652 h 391"/>
              <a:gd name="T58" fmla="*/ 323879614 w 393"/>
              <a:gd name="T59" fmla="*/ 654112185 h 391"/>
              <a:gd name="T60" fmla="*/ 351020349 w 393"/>
              <a:gd name="T61" fmla="*/ 666831478 h 391"/>
              <a:gd name="T62" fmla="*/ 361875566 w 393"/>
              <a:gd name="T63" fmla="*/ 697719843 h 391"/>
              <a:gd name="T64" fmla="*/ 389016301 w 393"/>
              <a:gd name="T65" fmla="*/ 706805053 h 391"/>
              <a:gd name="T66" fmla="*/ 416157036 w 393"/>
              <a:gd name="T67" fmla="*/ 690453023 h 391"/>
              <a:gd name="T68" fmla="*/ 446917522 w 393"/>
              <a:gd name="T69" fmla="*/ 699536885 h 391"/>
              <a:gd name="T70" fmla="*/ 461392490 w 393"/>
              <a:gd name="T71" fmla="*/ 661380352 h 391"/>
              <a:gd name="T72" fmla="*/ 483104271 w 393"/>
              <a:gd name="T73" fmla="*/ 659563310 h 391"/>
              <a:gd name="T74" fmla="*/ 421585990 w 393"/>
              <a:gd name="T75" fmla="*/ 661380352 h 391"/>
              <a:gd name="T76" fmla="*/ 387207098 w 393"/>
              <a:gd name="T77" fmla="*/ 583250245 h 391"/>
              <a:gd name="T78" fmla="*/ 421585990 w 393"/>
              <a:gd name="T79" fmla="*/ 661380352 h 391"/>
              <a:gd name="T80" fmla="*/ 654996039 w 393"/>
              <a:gd name="T81" fmla="*/ 221671029 h 391"/>
              <a:gd name="T82" fmla="*/ 682136774 w 393"/>
              <a:gd name="T83" fmla="*/ 132640018 h 391"/>
              <a:gd name="T84" fmla="*/ 568146226 w 393"/>
              <a:gd name="T85" fmla="*/ 87215317 h 391"/>
              <a:gd name="T86" fmla="*/ 524719975 w 393"/>
              <a:gd name="T87" fmla="*/ 5451126 h 391"/>
              <a:gd name="T88" fmla="*/ 414347833 w 393"/>
              <a:gd name="T89" fmla="*/ 54509910 h 391"/>
              <a:gd name="T90" fmla="*/ 325688817 w 393"/>
              <a:gd name="T91" fmla="*/ 27254281 h 391"/>
              <a:gd name="T92" fmla="*/ 280454707 w 393"/>
              <a:gd name="T93" fmla="*/ 141723880 h 391"/>
              <a:gd name="T94" fmla="*/ 199032503 w 393"/>
              <a:gd name="T95" fmla="*/ 185331538 h 391"/>
              <a:gd name="T96" fmla="*/ 246075816 w 393"/>
              <a:gd name="T97" fmla="*/ 236207365 h 391"/>
              <a:gd name="T98" fmla="*/ 206269315 w 393"/>
              <a:gd name="T99" fmla="*/ 352494005 h 391"/>
              <a:gd name="T100" fmla="*/ 291309925 w 393"/>
              <a:gd name="T101" fmla="*/ 388833496 h 391"/>
              <a:gd name="T102" fmla="*/ 325688817 w 393"/>
              <a:gd name="T103" fmla="*/ 483316982 h 391"/>
              <a:gd name="T104" fmla="*/ 403492615 w 393"/>
              <a:gd name="T105" fmla="*/ 510571263 h 391"/>
              <a:gd name="T106" fmla="*/ 490342428 w 393"/>
              <a:gd name="T107" fmla="*/ 463329520 h 391"/>
              <a:gd name="T108" fmla="*/ 577192241 w 393"/>
              <a:gd name="T109" fmla="*/ 490585149 h 391"/>
              <a:gd name="T110" fmla="*/ 622427696 w 393"/>
              <a:gd name="T111" fmla="*/ 376114203 h 391"/>
              <a:gd name="T112" fmla="*/ 691184134 w 393"/>
              <a:gd name="T113" fmla="*/ 367030341 h 391"/>
              <a:gd name="T114" fmla="*/ 504817397 w 393"/>
              <a:gd name="T115" fmla="*/ 376114203 h 391"/>
              <a:gd name="T116" fmla="*/ 398063661 w 393"/>
              <a:gd name="T117" fmla="*/ 141723880 h 391"/>
              <a:gd name="T118" fmla="*/ 504817397 w 393"/>
              <a:gd name="T119" fmla="*/ 376114203 h 39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93" h="391">
                <a:moveTo>
                  <a:pt x="160" y="318"/>
                </a:moveTo>
                <a:cubicBezTo>
                  <a:pt x="151" y="315"/>
                  <a:pt x="151" y="315"/>
                  <a:pt x="151" y="315"/>
                </a:cubicBezTo>
                <a:cubicBezTo>
                  <a:pt x="152" y="308"/>
                  <a:pt x="152" y="302"/>
                  <a:pt x="151" y="295"/>
                </a:cubicBezTo>
                <a:cubicBezTo>
                  <a:pt x="159" y="291"/>
                  <a:pt x="159" y="291"/>
                  <a:pt x="159" y="291"/>
                </a:cubicBezTo>
                <a:cubicBezTo>
                  <a:pt x="165" y="289"/>
                  <a:pt x="167" y="282"/>
                  <a:pt x="164" y="277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57" y="261"/>
                  <a:pt x="151" y="258"/>
                  <a:pt x="145" y="261"/>
                </a:cubicBezTo>
                <a:cubicBezTo>
                  <a:pt x="137" y="265"/>
                  <a:pt x="137" y="265"/>
                  <a:pt x="137" y="265"/>
                </a:cubicBezTo>
                <a:cubicBezTo>
                  <a:pt x="132" y="260"/>
                  <a:pt x="128" y="255"/>
                  <a:pt x="122" y="251"/>
                </a:cubicBezTo>
                <a:cubicBezTo>
                  <a:pt x="125" y="242"/>
                  <a:pt x="125" y="242"/>
                  <a:pt x="125" y="242"/>
                </a:cubicBezTo>
                <a:cubicBezTo>
                  <a:pt x="127" y="237"/>
                  <a:pt x="125" y="231"/>
                  <a:pt x="119" y="229"/>
                </a:cubicBezTo>
                <a:cubicBezTo>
                  <a:pt x="108" y="225"/>
                  <a:pt x="108" y="225"/>
                  <a:pt x="108" y="225"/>
                </a:cubicBezTo>
                <a:cubicBezTo>
                  <a:pt x="103" y="223"/>
                  <a:pt x="96" y="226"/>
                  <a:pt x="94" y="231"/>
                </a:cubicBezTo>
                <a:cubicBezTo>
                  <a:pt x="91" y="240"/>
                  <a:pt x="91" y="240"/>
                  <a:pt x="91" y="240"/>
                </a:cubicBezTo>
                <a:cubicBezTo>
                  <a:pt x="84" y="239"/>
                  <a:pt x="78" y="239"/>
                  <a:pt x="71" y="241"/>
                </a:cubicBezTo>
                <a:cubicBezTo>
                  <a:pt x="67" y="232"/>
                  <a:pt x="67" y="232"/>
                  <a:pt x="67" y="232"/>
                </a:cubicBezTo>
                <a:cubicBezTo>
                  <a:pt x="65" y="227"/>
                  <a:pt x="58" y="224"/>
                  <a:pt x="53" y="227"/>
                </a:cubicBezTo>
                <a:cubicBezTo>
                  <a:pt x="42" y="232"/>
                  <a:pt x="42" y="232"/>
                  <a:pt x="42" y="232"/>
                </a:cubicBezTo>
                <a:cubicBezTo>
                  <a:pt x="37" y="234"/>
                  <a:pt x="34" y="241"/>
                  <a:pt x="37" y="246"/>
                </a:cubicBezTo>
                <a:cubicBezTo>
                  <a:pt x="41" y="254"/>
                  <a:pt x="41" y="254"/>
                  <a:pt x="41" y="254"/>
                </a:cubicBezTo>
                <a:cubicBezTo>
                  <a:pt x="36" y="259"/>
                  <a:pt x="31" y="264"/>
                  <a:pt x="27" y="269"/>
                </a:cubicBezTo>
                <a:cubicBezTo>
                  <a:pt x="19" y="266"/>
                  <a:pt x="19" y="266"/>
                  <a:pt x="19" y="266"/>
                </a:cubicBezTo>
                <a:cubicBezTo>
                  <a:pt x="13" y="264"/>
                  <a:pt x="7" y="267"/>
                  <a:pt x="5" y="272"/>
                </a:cubicBezTo>
                <a:cubicBezTo>
                  <a:pt x="1" y="283"/>
                  <a:pt x="1" y="283"/>
                  <a:pt x="1" y="283"/>
                </a:cubicBezTo>
                <a:cubicBezTo>
                  <a:pt x="0" y="286"/>
                  <a:pt x="0" y="289"/>
                  <a:pt x="1" y="291"/>
                </a:cubicBezTo>
                <a:cubicBezTo>
                  <a:pt x="2" y="294"/>
                  <a:pt x="4" y="296"/>
                  <a:pt x="7" y="297"/>
                </a:cubicBezTo>
                <a:cubicBezTo>
                  <a:pt x="16" y="300"/>
                  <a:pt x="16" y="300"/>
                  <a:pt x="16" y="300"/>
                </a:cubicBezTo>
                <a:cubicBezTo>
                  <a:pt x="15" y="307"/>
                  <a:pt x="15" y="313"/>
                  <a:pt x="17" y="320"/>
                </a:cubicBezTo>
                <a:cubicBezTo>
                  <a:pt x="8" y="324"/>
                  <a:pt x="8" y="324"/>
                  <a:pt x="8" y="324"/>
                </a:cubicBezTo>
                <a:cubicBezTo>
                  <a:pt x="3" y="326"/>
                  <a:pt x="0" y="333"/>
                  <a:pt x="3" y="338"/>
                </a:cubicBezTo>
                <a:cubicBezTo>
                  <a:pt x="8" y="349"/>
                  <a:pt x="8" y="349"/>
                  <a:pt x="8" y="349"/>
                </a:cubicBezTo>
                <a:cubicBezTo>
                  <a:pt x="10" y="354"/>
                  <a:pt x="17" y="357"/>
                  <a:pt x="22" y="354"/>
                </a:cubicBezTo>
                <a:cubicBezTo>
                  <a:pt x="31" y="350"/>
                  <a:pt x="31" y="350"/>
                  <a:pt x="31" y="350"/>
                </a:cubicBezTo>
                <a:cubicBezTo>
                  <a:pt x="35" y="356"/>
                  <a:pt x="40" y="360"/>
                  <a:pt x="45" y="364"/>
                </a:cubicBezTo>
                <a:cubicBezTo>
                  <a:pt x="42" y="373"/>
                  <a:pt x="42" y="373"/>
                  <a:pt x="42" y="373"/>
                </a:cubicBezTo>
                <a:cubicBezTo>
                  <a:pt x="41" y="375"/>
                  <a:pt x="41" y="378"/>
                  <a:pt x="42" y="381"/>
                </a:cubicBezTo>
                <a:cubicBezTo>
                  <a:pt x="43" y="383"/>
                  <a:pt x="45" y="385"/>
                  <a:pt x="48" y="386"/>
                </a:cubicBezTo>
                <a:cubicBezTo>
                  <a:pt x="59" y="390"/>
                  <a:pt x="59" y="390"/>
                  <a:pt x="59" y="390"/>
                </a:cubicBezTo>
                <a:cubicBezTo>
                  <a:pt x="62" y="391"/>
                  <a:pt x="65" y="391"/>
                  <a:pt x="68" y="390"/>
                </a:cubicBezTo>
                <a:cubicBezTo>
                  <a:pt x="70" y="389"/>
                  <a:pt x="72" y="387"/>
                  <a:pt x="73" y="384"/>
                </a:cubicBezTo>
                <a:cubicBezTo>
                  <a:pt x="76" y="375"/>
                  <a:pt x="76" y="375"/>
                  <a:pt x="76" y="375"/>
                </a:cubicBezTo>
                <a:cubicBezTo>
                  <a:pt x="83" y="376"/>
                  <a:pt x="90" y="376"/>
                  <a:pt x="96" y="375"/>
                </a:cubicBezTo>
                <a:cubicBezTo>
                  <a:pt x="100" y="383"/>
                  <a:pt x="100" y="383"/>
                  <a:pt x="100" y="383"/>
                </a:cubicBezTo>
                <a:cubicBezTo>
                  <a:pt x="103" y="388"/>
                  <a:pt x="109" y="391"/>
                  <a:pt x="114" y="388"/>
                </a:cubicBezTo>
                <a:cubicBezTo>
                  <a:pt x="125" y="383"/>
                  <a:pt x="125" y="383"/>
                  <a:pt x="125" y="383"/>
                </a:cubicBezTo>
                <a:cubicBezTo>
                  <a:pt x="131" y="381"/>
                  <a:pt x="133" y="374"/>
                  <a:pt x="130" y="369"/>
                </a:cubicBezTo>
                <a:cubicBezTo>
                  <a:pt x="126" y="361"/>
                  <a:pt x="126" y="361"/>
                  <a:pt x="126" y="361"/>
                </a:cubicBezTo>
                <a:cubicBezTo>
                  <a:pt x="132" y="356"/>
                  <a:pt x="136" y="351"/>
                  <a:pt x="140" y="346"/>
                </a:cubicBezTo>
                <a:cubicBezTo>
                  <a:pt x="149" y="349"/>
                  <a:pt x="149" y="349"/>
                  <a:pt x="149" y="349"/>
                </a:cubicBezTo>
                <a:cubicBezTo>
                  <a:pt x="151" y="350"/>
                  <a:pt x="154" y="350"/>
                  <a:pt x="157" y="349"/>
                </a:cubicBezTo>
                <a:cubicBezTo>
                  <a:pt x="159" y="348"/>
                  <a:pt x="161" y="346"/>
                  <a:pt x="162" y="343"/>
                </a:cubicBezTo>
                <a:cubicBezTo>
                  <a:pt x="167" y="332"/>
                  <a:pt x="167" y="332"/>
                  <a:pt x="167" y="332"/>
                </a:cubicBezTo>
                <a:cubicBezTo>
                  <a:pt x="169" y="326"/>
                  <a:pt x="166" y="320"/>
                  <a:pt x="160" y="318"/>
                </a:cubicBezTo>
                <a:close/>
                <a:moveTo>
                  <a:pt x="101" y="346"/>
                </a:moveTo>
                <a:cubicBezTo>
                  <a:pt x="96" y="349"/>
                  <a:pt x="90" y="350"/>
                  <a:pt x="84" y="350"/>
                </a:cubicBezTo>
                <a:cubicBezTo>
                  <a:pt x="67" y="350"/>
                  <a:pt x="52" y="340"/>
                  <a:pt x="45" y="325"/>
                </a:cubicBezTo>
                <a:cubicBezTo>
                  <a:pt x="35" y="304"/>
                  <a:pt x="45" y="279"/>
                  <a:pt x="66" y="269"/>
                </a:cubicBezTo>
                <a:cubicBezTo>
                  <a:pt x="72" y="266"/>
                  <a:pt x="77" y="265"/>
                  <a:pt x="84" y="265"/>
                </a:cubicBezTo>
                <a:cubicBezTo>
                  <a:pt x="100" y="265"/>
                  <a:pt x="115" y="275"/>
                  <a:pt x="122" y="290"/>
                </a:cubicBezTo>
                <a:cubicBezTo>
                  <a:pt x="132" y="311"/>
                  <a:pt x="123" y="336"/>
                  <a:pt x="101" y="346"/>
                </a:cubicBezTo>
                <a:close/>
                <a:moveTo>
                  <a:pt x="266" y="349"/>
                </a:moveTo>
                <a:cubicBezTo>
                  <a:pt x="261" y="347"/>
                  <a:pt x="261" y="347"/>
                  <a:pt x="261" y="347"/>
                </a:cubicBezTo>
                <a:cubicBezTo>
                  <a:pt x="262" y="343"/>
                  <a:pt x="261" y="340"/>
                  <a:pt x="261" y="336"/>
                </a:cubicBezTo>
                <a:cubicBezTo>
                  <a:pt x="266" y="334"/>
                  <a:pt x="266" y="334"/>
                  <a:pt x="266" y="334"/>
                </a:cubicBezTo>
                <a:cubicBezTo>
                  <a:pt x="269" y="332"/>
                  <a:pt x="270" y="329"/>
                  <a:pt x="269" y="326"/>
                </a:cubicBezTo>
                <a:cubicBezTo>
                  <a:pt x="266" y="320"/>
                  <a:pt x="266" y="320"/>
                  <a:pt x="266" y="320"/>
                </a:cubicBezTo>
                <a:cubicBezTo>
                  <a:pt x="264" y="317"/>
                  <a:pt x="261" y="315"/>
                  <a:pt x="258" y="317"/>
                </a:cubicBezTo>
                <a:cubicBezTo>
                  <a:pt x="253" y="319"/>
                  <a:pt x="253" y="319"/>
                  <a:pt x="253" y="319"/>
                </a:cubicBezTo>
                <a:cubicBezTo>
                  <a:pt x="251" y="316"/>
                  <a:pt x="248" y="314"/>
                  <a:pt x="245" y="312"/>
                </a:cubicBezTo>
                <a:cubicBezTo>
                  <a:pt x="247" y="307"/>
                  <a:pt x="247" y="307"/>
                  <a:pt x="247" y="307"/>
                </a:cubicBezTo>
                <a:cubicBezTo>
                  <a:pt x="248" y="304"/>
                  <a:pt x="246" y="300"/>
                  <a:pt x="243" y="299"/>
                </a:cubicBezTo>
                <a:cubicBezTo>
                  <a:pt x="237" y="297"/>
                  <a:pt x="237" y="297"/>
                  <a:pt x="237" y="297"/>
                </a:cubicBezTo>
                <a:cubicBezTo>
                  <a:pt x="234" y="296"/>
                  <a:pt x="230" y="297"/>
                  <a:pt x="229" y="300"/>
                </a:cubicBezTo>
                <a:cubicBezTo>
                  <a:pt x="228" y="305"/>
                  <a:pt x="228" y="305"/>
                  <a:pt x="228" y="305"/>
                </a:cubicBezTo>
                <a:cubicBezTo>
                  <a:pt x="224" y="305"/>
                  <a:pt x="220" y="305"/>
                  <a:pt x="217" y="306"/>
                </a:cubicBezTo>
                <a:cubicBezTo>
                  <a:pt x="214" y="301"/>
                  <a:pt x="214" y="301"/>
                  <a:pt x="214" y="301"/>
                </a:cubicBezTo>
                <a:cubicBezTo>
                  <a:pt x="213" y="298"/>
                  <a:pt x="209" y="296"/>
                  <a:pt x="206" y="298"/>
                </a:cubicBezTo>
                <a:cubicBezTo>
                  <a:pt x="200" y="301"/>
                  <a:pt x="200" y="301"/>
                  <a:pt x="200" y="301"/>
                </a:cubicBezTo>
                <a:cubicBezTo>
                  <a:pt x="197" y="302"/>
                  <a:pt x="196" y="306"/>
                  <a:pt x="197" y="309"/>
                </a:cubicBezTo>
                <a:cubicBezTo>
                  <a:pt x="200" y="313"/>
                  <a:pt x="200" y="313"/>
                  <a:pt x="200" y="313"/>
                </a:cubicBezTo>
                <a:cubicBezTo>
                  <a:pt x="197" y="316"/>
                  <a:pt x="194" y="318"/>
                  <a:pt x="192" y="321"/>
                </a:cubicBezTo>
                <a:cubicBezTo>
                  <a:pt x="187" y="320"/>
                  <a:pt x="187" y="320"/>
                  <a:pt x="187" y="320"/>
                </a:cubicBezTo>
                <a:cubicBezTo>
                  <a:pt x="184" y="318"/>
                  <a:pt x="181" y="320"/>
                  <a:pt x="180" y="323"/>
                </a:cubicBezTo>
                <a:cubicBezTo>
                  <a:pt x="177" y="329"/>
                  <a:pt x="177" y="329"/>
                  <a:pt x="177" y="329"/>
                </a:cubicBezTo>
                <a:cubicBezTo>
                  <a:pt x="177" y="331"/>
                  <a:pt x="177" y="332"/>
                  <a:pt x="177" y="334"/>
                </a:cubicBezTo>
                <a:cubicBezTo>
                  <a:pt x="178" y="335"/>
                  <a:pt x="179" y="336"/>
                  <a:pt x="181" y="337"/>
                </a:cubicBezTo>
                <a:cubicBezTo>
                  <a:pt x="186" y="339"/>
                  <a:pt x="186" y="339"/>
                  <a:pt x="186" y="339"/>
                </a:cubicBezTo>
                <a:cubicBezTo>
                  <a:pt x="185" y="342"/>
                  <a:pt x="186" y="346"/>
                  <a:pt x="186" y="350"/>
                </a:cubicBezTo>
                <a:cubicBezTo>
                  <a:pt x="181" y="352"/>
                  <a:pt x="181" y="352"/>
                  <a:pt x="181" y="352"/>
                </a:cubicBezTo>
                <a:cubicBezTo>
                  <a:pt x="178" y="353"/>
                  <a:pt x="177" y="357"/>
                  <a:pt x="179" y="360"/>
                </a:cubicBezTo>
                <a:cubicBezTo>
                  <a:pt x="181" y="366"/>
                  <a:pt x="181" y="366"/>
                  <a:pt x="181" y="366"/>
                </a:cubicBezTo>
                <a:cubicBezTo>
                  <a:pt x="183" y="369"/>
                  <a:pt x="186" y="370"/>
                  <a:pt x="189" y="369"/>
                </a:cubicBezTo>
                <a:cubicBezTo>
                  <a:pt x="194" y="367"/>
                  <a:pt x="194" y="367"/>
                  <a:pt x="194" y="367"/>
                </a:cubicBezTo>
                <a:cubicBezTo>
                  <a:pt x="196" y="370"/>
                  <a:pt x="199" y="372"/>
                  <a:pt x="202" y="374"/>
                </a:cubicBezTo>
                <a:cubicBezTo>
                  <a:pt x="200" y="379"/>
                  <a:pt x="200" y="379"/>
                  <a:pt x="200" y="379"/>
                </a:cubicBezTo>
                <a:cubicBezTo>
                  <a:pt x="200" y="381"/>
                  <a:pt x="200" y="382"/>
                  <a:pt x="200" y="384"/>
                </a:cubicBezTo>
                <a:cubicBezTo>
                  <a:pt x="201" y="385"/>
                  <a:pt x="202" y="386"/>
                  <a:pt x="204" y="387"/>
                </a:cubicBezTo>
                <a:cubicBezTo>
                  <a:pt x="210" y="389"/>
                  <a:pt x="210" y="389"/>
                  <a:pt x="210" y="389"/>
                </a:cubicBezTo>
                <a:cubicBezTo>
                  <a:pt x="212" y="390"/>
                  <a:pt x="213" y="390"/>
                  <a:pt x="215" y="389"/>
                </a:cubicBezTo>
                <a:cubicBezTo>
                  <a:pt x="216" y="388"/>
                  <a:pt x="217" y="387"/>
                  <a:pt x="218" y="386"/>
                </a:cubicBezTo>
                <a:cubicBezTo>
                  <a:pt x="219" y="381"/>
                  <a:pt x="219" y="381"/>
                  <a:pt x="219" y="381"/>
                </a:cubicBezTo>
                <a:cubicBezTo>
                  <a:pt x="223" y="381"/>
                  <a:pt x="227" y="381"/>
                  <a:pt x="230" y="380"/>
                </a:cubicBezTo>
                <a:cubicBezTo>
                  <a:pt x="233" y="385"/>
                  <a:pt x="233" y="385"/>
                  <a:pt x="233" y="385"/>
                </a:cubicBezTo>
                <a:cubicBezTo>
                  <a:pt x="234" y="388"/>
                  <a:pt x="238" y="389"/>
                  <a:pt x="241" y="388"/>
                </a:cubicBezTo>
                <a:cubicBezTo>
                  <a:pt x="247" y="385"/>
                  <a:pt x="247" y="385"/>
                  <a:pt x="247" y="385"/>
                </a:cubicBezTo>
                <a:cubicBezTo>
                  <a:pt x="250" y="384"/>
                  <a:pt x="251" y="380"/>
                  <a:pt x="250" y="377"/>
                </a:cubicBezTo>
                <a:cubicBezTo>
                  <a:pt x="247" y="372"/>
                  <a:pt x="247" y="372"/>
                  <a:pt x="247" y="372"/>
                </a:cubicBezTo>
                <a:cubicBezTo>
                  <a:pt x="250" y="370"/>
                  <a:pt x="253" y="367"/>
                  <a:pt x="255" y="364"/>
                </a:cubicBezTo>
                <a:cubicBezTo>
                  <a:pt x="260" y="366"/>
                  <a:pt x="260" y="366"/>
                  <a:pt x="260" y="366"/>
                </a:cubicBezTo>
                <a:cubicBezTo>
                  <a:pt x="261" y="367"/>
                  <a:pt x="263" y="367"/>
                  <a:pt x="264" y="366"/>
                </a:cubicBezTo>
                <a:cubicBezTo>
                  <a:pt x="266" y="365"/>
                  <a:pt x="267" y="364"/>
                  <a:pt x="267" y="363"/>
                </a:cubicBezTo>
                <a:cubicBezTo>
                  <a:pt x="270" y="356"/>
                  <a:pt x="270" y="356"/>
                  <a:pt x="270" y="356"/>
                </a:cubicBezTo>
                <a:cubicBezTo>
                  <a:pt x="271" y="353"/>
                  <a:pt x="269" y="350"/>
                  <a:pt x="266" y="349"/>
                </a:cubicBezTo>
                <a:close/>
                <a:moveTo>
                  <a:pt x="233" y="364"/>
                </a:moveTo>
                <a:cubicBezTo>
                  <a:pt x="230" y="366"/>
                  <a:pt x="227" y="366"/>
                  <a:pt x="224" y="366"/>
                </a:cubicBezTo>
                <a:cubicBezTo>
                  <a:pt x="214" y="366"/>
                  <a:pt x="206" y="361"/>
                  <a:pt x="202" y="353"/>
                </a:cubicBezTo>
                <a:cubicBezTo>
                  <a:pt x="197" y="341"/>
                  <a:pt x="202" y="327"/>
                  <a:pt x="214" y="321"/>
                </a:cubicBezTo>
                <a:cubicBezTo>
                  <a:pt x="217" y="320"/>
                  <a:pt x="220" y="319"/>
                  <a:pt x="223" y="319"/>
                </a:cubicBezTo>
                <a:cubicBezTo>
                  <a:pt x="233" y="319"/>
                  <a:pt x="241" y="325"/>
                  <a:pt x="245" y="333"/>
                </a:cubicBezTo>
                <a:cubicBezTo>
                  <a:pt x="250" y="345"/>
                  <a:pt x="245" y="359"/>
                  <a:pt x="233" y="364"/>
                </a:cubicBezTo>
                <a:close/>
                <a:moveTo>
                  <a:pt x="378" y="160"/>
                </a:moveTo>
                <a:cubicBezTo>
                  <a:pt x="364" y="155"/>
                  <a:pt x="364" y="155"/>
                  <a:pt x="364" y="155"/>
                </a:cubicBezTo>
                <a:cubicBezTo>
                  <a:pt x="365" y="144"/>
                  <a:pt x="364" y="133"/>
                  <a:pt x="362" y="122"/>
                </a:cubicBezTo>
                <a:cubicBezTo>
                  <a:pt x="377" y="115"/>
                  <a:pt x="377" y="115"/>
                  <a:pt x="377" y="115"/>
                </a:cubicBezTo>
                <a:cubicBezTo>
                  <a:pt x="386" y="111"/>
                  <a:pt x="390" y="100"/>
                  <a:pt x="386" y="91"/>
                </a:cubicBezTo>
                <a:cubicBezTo>
                  <a:pt x="377" y="73"/>
                  <a:pt x="377" y="73"/>
                  <a:pt x="377" y="73"/>
                </a:cubicBezTo>
                <a:cubicBezTo>
                  <a:pt x="373" y="64"/>
                  <a:pt x="362" y="60"/>
                  <a:pt x="353" y="64"/>
                </a:cubicBezTo>
                <a:cubicBezTo>
                  <a:pt x="339" y="71"/>
                  <a:pt x="339" y="71"/>
                  <a:pt x="339" y="71"/>
                </a:cubicBezTo>
                <a:cubicBezTo>
                  <a:pt x="332" y="62"/>
                  <a:pt x="323" y="54"/>
                  <a:pt x="314" y="48"/>
                </a:cubicBezTo>
                <a:cubicBezTo>
                  <a:pt x="320" y="33"/>
                  <a:pt x="320" y="33"/>
                  <a:pt x="320" y="33"/>
                </a:cubicBezTo>
                <a:cubicBezTo>
                  <a:pt x="323" y="24"/>
                  <a:pt x="319" y="13"/>
                  <a:pt x="309" y="10"/>
                </a:cubicBezTo>
                <a:cubicBezTo>
                  <a:pt x="290" y="3"/>
                  <a:pt x="290" y="3"/>
                  <a:pt x="290" y="3"/>
                </a:cubicBezTo>
                <a:cubicBezTo>
                  <a:pt x="281" y="0"/>
                  <a:pt x="271" y="5"/>
                  <a:pt x="267" y="14"/>
                </a:cubicBezTo>
                <a:cubicBezTo>
                  <a:pt x="262" y="29"/>
                  <a:pt x="262" y="29"/>
                  <a:pt x="262" y="29"/>
                </a:cubicBezTo>
                <a:cubicBezTo>
                  <a:pt x="251" y="27"/>
                  <a:pt x="240" y="28"/>
                  <a:pt x="229" y="30"/>
                </a:cubicBezTo>
                <a:cubicBezTo>
                  <a:pt x="222" y="15"/>
                  <a:pt x="222" y="15"/>
                  <a:pt x="222" y="15"/>
                </a:cubicBezTo>
                <a:cubicBezTo>
                  <a:pt x="218" y="6"/>
                  <a:pt x="207" y="2"/>
                  <a:pt x="198" y="7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71" y="19"/>
                  <a:pt x="167" y="30"/>
                  <a:pt x="171" y="39"/>
                </a:cubicBezTo>
                <a:cubicBezTo>
                  <a:pt x="178" y="53"/>
                  <a:pt x="178" y="53"/>
                  <a:pt x="178" y="53"/>
                </a:cubicBezTo>
                <a:cubicBezTo>
                  <a:pt x="169" y="60"/>
                  <a:pt x="161" y="69"/>
                  <a:pt x="155" y="78"/>
                </a:cubicBezTo>
                <a:cubicBezTo>
                  <a:pt x="140" y="72"/>
                  <a:pt x="140" y="72"/>
                  <a:pt x="140" y="72"/>
                </a:cubicBezTo>
                <a:cubicBezTo>
                  <a:pt x="131" y="69"/>
                  <a:pt x="120" y="74"/>
                  <a:pt x="117" y="83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09" y="106"/>
                  <a:pt x="109" y="111"/>
                  <a:pt x="111" y="116"/>
                </a:cubicBezTo>
                <a:cubicBezTo>
                  <a:pt x="113" y="120"/>
                  <a:pt x="116" y="123"/>
                  <a:pt x="121" y="125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5" y="141"/>
                  <a:pt x="135" y="152"/>
                  <a:pt x="137" y="163"/>
                </a:cubicBezTo>
                <a:cubicBezTo>
                  <a:pt x="123" y="170"/>
                  <a:pt x="123" y="170"/>
                  <a:pt x="123" y="170"/>
                </a:cubicBezTo>
                <a:cubicBezTo>
                  <a:pt x="114" y="174"/>
                  <a:pt x="110" y="185"/>
                  <a:pt x="114" y="194"/>
                </a:cubicBezTo>
                <a:cubicBezTo>
                  <a:pt x="122" y="212"/>
                  <a:pt x="122" y="212"/>
                  <a:pt x="122" y="212"/>
                </a:cubicBezTo>
                <a:cubicBezTo>
                  <a:pt x="126" y="221"/>
                  <a:pt x="137" y="225"/>
                  <a:pt x="146" y="221"/>
                </a:cubicBezTo>
                <a:cubicBezTo>
                  <a:pt x="161" y="214"/>
                  <a:pt x="161" y="214"/>
                  <a:pt x="161" y="214"/>
                </a:cubicBezTo>
                <a:cubicBezTo>
                  <a:pt x="168" y="223"/>
                  <a:pt x="176" y="231"/>
                  <a:pt x="185" y="237"/>
                </a:cubicBezTo>
                <a:cubicBezTo>
                  <a:pt x="179" y="252"/>
                  <a:pt x="179" y="252"/>
                  <a:pt x="179" y="252"/>
                </a:cubicBezTo>
                <a:cubicBezTo>
                  <a:pt x="178" y="256"/>
                  <a:pt x="178" y="261"/>
                  <a:pt x="180" y="266"/>
                </a:cubicBezTo>
                <a:cubicBezTo>
                  <a:pt x="182" y="270"/>
                  <a:pt x="185" y="273"/>
                  <a:pt x="190" y="275"/>
                </a:cubicBezTo>
                <a:cubicBezTo>
                  <a:pt x="209" y="282"/>
                  <a:pt x="209" y="282"/>
                  <a:pt x="209" y="282"/>
                </a:cubicBezTo>
                <a:cubicBezTo>
                  <a:pt x="213" y="284"/>
                  <a:pt x="218" y="283"/>
                  <a:pt x="223" y="281"/>
                </a:cubicBezTo>
                <a:cubicBezTo>
                  <a:pt x="227" y="279"/>
                  <a:pt x="230" y="276"/>
                  <a:pt x="232" y="271"/>
                </a:cubicBezTo>
                <a:cubicBezTo>
                  <a:pt x="238" y="256"/>
                  <a:pt x="238" y="256"/>
                  <a:pt x="238" y="256"/>
                </a:cubicBezTo>
                <a:cubicBezTo>
                  <a:pt x="248" y="258"/>
                  <a:pt x="260" y="257"/>
                  <a:pt x="271" y="255"/>
                </a:cubicBezTo>
                <a:cubicBezTo>
                  <a:pt x="277" y="270"/>
                  <a:pt x="277" y="270"/>
                  <a:pt x="277" y="270"/>
                </a:cubicBezTo>
                <a:cubicBezTo>
                  <a:pt x="281" y="279"/>
                  <a:pt x="292" y="283"/>
                  <a:pt x="301" y="278"/>
                </a:cubicBezTo>
                <a:cubicBezTo>
                  <a:pt x="319" y="270"/>
                  <a:pt x="319" y="270"/>
                  <a:pt x="319" y="270"/>
                </a:cubicBezTo>
                <a:cubicBezTo>
                  <a:pt x="328" y="266"/>
                  <a:pt x="332" y="255"/>
                  <a:pt x="328" y="246"/>
                </a:cubicBezTo>
                <a:cubicBezTo>
                  <a:pt x="322" y="232"/>
                  <a:pt x="322" y="232"/>
                  <a:pt x="322" y="232"/>
                </a:cubicBezTo>
                <a:cubicBezTo>
                  <a:pt x="330" y="225"/>
                  <a:pt x="338" y="216"/>
                  <a:pt x="344" y="207"/>
                </a:cubicBezTo>
                <a:cubicBezTo>
                  <a:pt x="359" y="213"/>
                  <a:pt x="359" y="213"/>
                  <a:pt x="359" y="213"/>
                </a:cubicBezTo>
                <a:cubicBezTo>
                  <a:pt x="364" y="215"/>
                  <a:pt x="368" y="214"/>
                  <a:pt x="373" y="212"/>
                </a:cubicBezTo>
                <a:cubicBezTo>
                  <a:pt x="377" y="210"/>
                  <a:pt x="380" y="207"/>
                  <a:pt x="382" y="202"/>
                </a:cubicBezTo>
                <a:cubicBezTo>
                  <a:pt x="389" y="183"/>
                  <a:pt x="389" y="183"/>
                  <a:pt x="389" y="183"/>
                </a:cubicBezTo>
                <a:cubicBezTo>
                  <a:pt x="393" y="174"/>
                  <a:pt x="388" y="164"/>
                  <a:pt x="378" y="160"/>
                </a:cubicBezTo>
                <a:close/>
                <a:moveTo>
                  <a:pt x="279" y="207"/>
                </a:moveTo>
                <a:cubicBezTo>
                  <a:pt x="270" y="212"/>
                  <a:pt x="260" y="214"/>
                  <a:pt x="250" y="214"/>
                </a:cubicBezTo>
                <a:cubicBezTo>
                  <a:pt x="222" y="214"/>
                  <a:pt x="197" y="197"/>
                  <a:pt x="185" y="172"/>
                </a:cubicBezTo>
                <a:cubicBezTo>
                  <a:pt x="169" y="137"/>
                  <a:pt x="184" y="94"/>
                  <a:pt x="220" y="78"/>
                </a:cubicBezTo>
                <a:cubicBezTo>
                  <a:pt x="229" y="74"/>
                  <a:pt x="239" y="71"/>
                  <a:pt x="250" y="71"/>
                </a:cubicBezTo>
                <a:cubicBezTo>
                  <a:pt x="277" y="71"/>
                  <a:pt x="303" y="88"/>
                  <a:pt x="314" y="113"/>
                </a:cubicBezTo>
                <a:cubicBezTo>
                  <a:pt x="331" y="148"/>
                  <a:pt x="315" y="191"/>
                  <a:pt x="279" y="2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78" name="稻壳儿小白白(http://dwz.cn/Wu2UP)"/>
          <p:cNvSpPr>
            <a:spLocks noChangeArrowheads="1"/>
          </p:cNvSpPr>
          <p:nvPr/>
        </p:nvSpPr>
        <p:spPr bwMode="auto">
          <a:xfrm>
            <a:off x="2522311" y="3235448"/>
            <a:ext cx="394260" cy="407764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500">
              <a:solidFill>
                <a:schemeClr val="tx1">
                  <a:lumMod val="65000"/>
                  <a:lumOff val="35000"/>
                </a:schemeClr>
              </a:solidFill>
              <a:sym typeface="Arial" panose="020B0604020202090204" pitchFamily="34" charset="0"/>
            </a:endParaRPr>
          </a:p>
        </p:txBody>
      </p:sp>
      <p:pic>
        <p:nvPicPr>
          <p:cNvPr id="28679" name="稻壳儿小白白(http://dwz.cn/Wu2UP)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779" y="1743667"/>
            <a:ext cx="1433529" cy="16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稻壳儿小白白(http://dwz.cn/Wu2UP)"/>
          <p:cNvSpPr/>
          <p:nvPr/>
        </p:nvSpPr>
        <p:spPr bwMode="auto">
          <a:xfrm>
            <a:off x="2219401" y="2923800"/>
            <a:ext cx="1001140" cy="1033708"/>
          </a:xfrm>
          <a:custGeom>
            <a:avLst/>
            <a:gdLst>
              <a:gd name="T0" fmla="*/ 2023221760 w 500"/>
              <a:gd name="T1" fmla="*/ 2147483647 h 500"/>
              <a:gd name="T2" fmla="*/ 0 w 500"/>
              <a:gd name="T3" fmla="*/ 2018706739 h 500"/>
              <a:gd name="T4" fmla="*/ 2023221760 w 500"/>
              <a:gd name="T5" fmla="*/ 0 h 500"/>
              <a:gd name="T6" fmla="*/ 2147483647 w 500"/>
              <a:gd name="T7" fmla="*/ 161495175 h 500"/>
              <a:gd name="T8" fmla="*/ 2147483647 w 500"/>
              <a:gd name="T9" fmla="*/ 605612590 h 500"/>
              <a:gd name="T10" fmla="*/ 2023221760 w 500"/>
              <a:gd name="T11" fmla="*/ 516789107 h 500"/>
              <a:gd name="T12" fmla="*/ 517944202 w 500"/>
              <a:gd name="T13" fmla="*/ 2018706739 h 500"/>
              <a:gd name="T14" fmla="*/ 2023221760 w 500"/>
              <a:gd name="T15" fmla="*/ 2147483647 h 500"/>
              <a:gd name="T16" fmla="*/ 2147483647 w 500"/>
              <a:gd name="T17" fmla="*/ 2018706739 h 500"/>
              <a:gd name="T18" fmla="*/ 2147483647 w 500"/>
              <a:gd name="T19" fmla="*/ 1324270666 h 500"/>
              <a:gd name="T20" fmla="*/ 2147483647 w 500"/>
              <a:gd name="T21" fmla="*/ 920529887 h 500"/>
              <a:gd name="T22" fmla="*/ 2147483647 w 500"/>
              <a:gd name="T23" fmla="*/ 2018706739 h 500"/>
              <a:gd name="T24" fmla="*/ 2023221760 w 500"/>
              <a:gd name="T25" fmla="*/ 2147483647 h 5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00" h="500">
                <a:moveTo>
                  <a:pt x="250" y="500"/>
                </a:moveTo>
                <a:cubicBezTo>
                  <a:pt x="112" y="500"/>
                  <a:pt x="0" y="388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285" y="0"/>
                  <a:pt x="318" y="7"/>
                  <a:pt x="348" y="20"/>
                </a:cubicBezTo>
                <a:cubicBezTo>
                  <a:pt x="311" y="75"/>
                  <a:pt x="311" y="75"/>
                  <a:pt x="311" y="75"/>
                </a:cubicBezTo>
                <a:cubicBezTo>
                  <a:pt x="291" y="68"/>
                  <a:pt x="271" y="64"/>
                  <a:pt x="250" y="64"/>
                </a:cubicBezTo>
                <a:cubicBezTo>
                  <a:pt x="147" y="64"/>
                  <a:pt x="64" y="147"/>
                  <a:pt x="64" y="250"/>
                </a:cubicBezTo>
                <a:cubicBezTo>
                  <a:pt x="64" y="352"/>
                  <a:pt x="147" y="435"/>
                  <a:pt x="250" y="435"/>
                </a:cubicBezTo>
                <a:cubicBezTo>
                  <a:pt x="352" y="435"/>
                  <a:pt x="435" y="352"/>
                  <a:pt x="435" y="250"/>
                </a:cubicBezTo>
                <a:cubicBezTo>
                  <a:pt x="435" y="219"/>
                  <a:pt x="427" y="189"/>
                  <a:pt x="414" y="16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485" y="153"/>
                  <a:pt x="500" y="200"/>
                  <a:pt x="500" y="250"/>
                </a:cubicBezTo>
                <a:cubicBezTo>
                  <a:pt x="500" y="388"/>
                  <a:pt x="388" y="500"/>
                  <a:pt x="250" y="500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81" name="稻壳儿小白白(http://dwz.cn/Wu2UP)"/>
          <p:cNvSpPr/>
          <p:nvPr/>
        </p:nvSpPr>
        <p:spPr bwMode="auto">
          <a:xfrm>
            <a:off x="1953560" y="2649221"/>
            <a:ext cx="1531763" cy="1582071"/>
          </a:xfrm>
          <a:custGeom>
            <a:avLst/>
            <a:gdLst>
              <a:gd name="T0" fmla="*/ 2147483647 w 765"/>
              <a:gd name="T1" fmla="*/ 2147483647 h 765"/>
              <a:gd name="T2" fmla="*/ 0 w 765"/>
              <a:gd name="T3" fmla="*/ 2147483647 h 765"/>
              <a:gd name="T4" fmla="*/ 2147483647 w 765"/>
              <a:gd name="T5" fmla="*/ 0 h 765"/>
              <a:gd name="T6" fmla="*/ 2147483647 w 765"/>
              <a:gd name="T7" fmla="*/ 363713017 h 765"/>
              <a:gd name="T8" fmla="*/ 2147483647 w 765"/>
              <a:gd name="T9" fmla="*/ 751673759 h 765"/>
              <a:gd name="T10" fmla="*/ 2147483647 w 765"/>
              <a:gd name="T11" fmla="*/ 468783645 h 765"/>
              <a:gd name="T12" fmla="*/ 1238426793 w 765"/>
              <a:gd name="T13" fmla="*/ 1236622553 h 765"/>
              <a:gd name="T14" fmla="*/ 469469966 w 765"/>
              <a:gd name="T15" fmla="*/ 2147483647 h 765"/>
              <a:gd name="T16" fmla="*/ 1238426793 w 765"/>
              <a:gd name="T17" fmla="*/ 2147483647 h 765"/>
              <a:gd name="T18" fmla="*/ 2147483647 w 765"/>
              <a:gd name="T19" fmla="*/ 2147483647 h 765"/>
              <a:gd name="T20" fmla="*/ 2147483647 w 765"/>
              <a:gd name="T21" fmla="*/ 2147483647 h 765"/>
              <a:gd name="T22" fmla="*/ 2147483647 w 765"/>
              <a:gd name="T23" fmla="*/ 2147483647 h 765"/>
              <a:gd name="T24" fmla="*/ 2147483647 w 765"/>
              <a:gd name="T25" fmla="*/ 1503344674 h 765"/>
              <a:gd name="T26" fmla="*/ 2147483647 w 765"/>
              <a:gd name="T27" fmla="*/ 1155796806 h 765"/>
              <a:gd name="T28" fmla="*/ 2147483647 w 765"/>
              <a:gd name="T29" fmla="*/ 2147483647 h 765"/>
              <a:gd name="T30" fmla="*/ 2147483647 w 765"/>
              <a:gd name="T31" fmla="*/ 2147483647 h 76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171" y="765"/>
                  <a:pt x="0" y="594"/>
                  <a:pt x="0" y="383"/>
                </a:cubicBezTo>
                <a:cubicBezTo>
                  <a:pt x="0" y="171"/>
                  <a:pt x="171" y="0"/>
                  <a:pt x="383" y="0"/>
                </a:cubicBezTo>
                <a:cubicBezTo>
                  <a:pt x="447" y="0"/>
                  <a:pt x="508" y="16"/>
                  <a:pt x="562" y="45"/>
                </a:cubicBezTo>
                <a:cubicBezTo>
                  <a:pt x="529" y="93"/>
                  <a:pt x="529" y="93"/>
                  <a:pt x="529" y="93"/>
                </a:cubicBezTo>
                <a:cubicBezTo>
                  <a:pt x="485" y="71"/>
                  <a:pt x="435" y="58"/>
                  <a:pt x="383" y="58"/>
                </a:cubicBezTo>
                <a:cubicBezTo>
                  <a:pt x="293" y="59"/>
                  <a:pt x="212" y="95"/>
                  <a:pt x="153" y="153"/>
                </a:cubicBezTo>
                <a:cubicBezTo>
                  <a:pt x="95" y="212"/>
                  <a:pt x="59" y="293"/>
                  <a:pt x="58" y="383"/>
                </a:cubicBezTo>
                <a:cubicBezTo>
                  <a:pt x="59" y="472"/>
                  <a:pt x="95" y="553"/>
                  <a:pt x="153" y="612"/>
                </a:cubicBezTo>
                <a:cubicBezTo>
                  <a:pt x="212" y="671"/>
                  <a:pt x="293" y="707"/>
                  <a:pt x="383" y="707"/>
                </a:cubicBezTo>
                <a:cubicBezTo>
                  <a:pt x="472" y="707"/>
                  <a:pt x="553" y="671"/>
                  <a:pt x="612" y="612"/>
                </a:cubicBezTo>
                <a:cubicBezTo>
                  <a:pt x="671" y="553"/>
                  <a:pt x="707" y="472"/>
                  <a:pt x="707" y="383"/>
                </a:cubicBezTo>
                <a:cubicBezTo>
                  <a:pt x="707" y="309"/>
                  <a:pt x="682" y="240"/>
                  <a:pt x="640" y="186"/>
                </a:cubicBezTo>
                <a:cubicBezTo>
                  <a:pt x="680" y="143"/>
                  <a:pt x="680" y="143"/>
                  <a:pt x="680" y="143"/>
                </a:cubicBezTo>
                <a:cubicBezTo>
                  <a:pt x="733" y="208"/>
                  <a:pt x="765" y="292"/>
                  <a:pt x="765" y="383"/>
                </a:cubicBezTo>
                <a:cubicBezTo>
                  <a:pt x="765" y="594"/>
                  <a:pt x="594" y="765"/>
                  <a:pt x="383" y="765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82" name="稻壳儿小白白(http://dwz.cn/Wu2UP)"/>
          <p:cNvSpPr/>
          <p:nvPr/>
        </p:nvSpPr>
        <p:spPr bwMode="auto">
          <a:xfrm>
            <a:off x="1681894" y="2367228"/>
            <a:ext cx="2077213" cy="2144468"/>
          </a:xfrm>
          <a:custGeom>
            <a:avLst/>
            <a:gdLst>
              <a:gd name="T0" fmla="*/ 2147483647 w 1038"/>
              <a:gd name="T1" fmla="*/ 0 h 1037"/>
              <a:gd name="T2" fmla="*/ 2147483647 w 1038"/>
              <a:gd name="T3" fmla="*/ 549545145 h 1037"/>
              <a:gd name="T4" fmla="*/ 2147483647 w 1038"/>
              <a:gd name="T5" fmla="*/ 961703292 h 1037"/>
              <a:gd name="T6" fmla="*/ 2147483647 w 1038"/>
              <a:gd name="T7" fmla="*/ 501055449 h 1037"/>
              <a:gd name="T8" fmla="*/ 1584336690 w 1038"/>
              <a:gd name="T9" fmla="*/ 1583978716 h 1037"/>
              <a:gd name="T10" fmla="*/ 501168889 w 1038"/>
              <a:gd name="T11" fmla="*/ 2147483647 h 1037"/>
              <a:gd name="T12" fmla="*/ 1584336690 w 1038"/>
              <a:gd name="T13" fmla="*/ 2147483647 h 1037"/>
              <a:gd name="T14" fmla="*/ 2147483647 w 1038"/>
              <a:gd name="T15" fmla="*/ 2147483647 h 1037"/>
              <a:gd name="T16" fmla="*/ 2147483647 w 1038"/>
              <a:gd name="T17" fmla="*/ 2147483647 h 1037"/>
              <a:gd name="T18" fmla="*/ 2147483647 w 1038"/>
              <a:gd name="T19" fmla="*/ 2147483647 h 1037"/>
              <a:gd name="T20" fmla="*/ 2147483647 w 1038"/>
              <a:gd name="T21" fmla="*/ 1810263014 h 1037"/>
              <a:gd name="T22" fmla="*/ 2147483647 w 1038"/>
              <a:gd name="T23" fmla="*/ 1438512472 h 1037"/>
              <a:gd name="T24" fmla="*/ 2147483647 w 1038"/>
              <a:gd name="T25" fmla="*/ 2147483647 h 1037"/>
              <a:gd name="T26" fmla="*/ 2147483647 w 1038"/>
              <a:gd name="T27" fmla="*/ 2147483647 h 1037"/>
              <a:gd name="T28" fmla="*/ 0 w 1038"/>
              <a:gd name="T29" fmla="*/ 2147483647 h 1037"/>
              <a:gd name="T30" fmla="*/ 2147483647 w 1038"/>
              <a:gd name="T31" fmla="*/ 0 h 10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038" h="1037">
                <a:moveTo>
                  <a:pt x="519" y="0"/>
                </a:moveTo>
                <a:cubicBezTo>
                  <a:pt x="612" y="0"/>
                  <a:pt x="700" y="25"/>
                  <a:pt x="775" y="68"/>
                </a:cubicBezTo>
                <a:cubicBezTo>
                  <a:pt x="740" y="119"/>
                  <a:pt x="740" y="119"/>
                  <a:pt x="740" y="119"/>
                </a:cubicBezTo>
                <a:cubicBezTo>
                  <a:pt x="675" y="83"/>
                  <a:pt x="599" y="62"/>
                  <a:pt x="519" y="62"/>
                </a:cubicBezTo>
                <a:cubicBezTo>
                  <a:pt x="392" y="62"/>
                  <a:pt x="278" y="113"/>
                  <a:pt x="196" y="196"/>
                </a:cubicBezTo>
                <a:cubicBezTo>
                  <a:pt x="113" y="278"/>
                  <a:pt x="62" y="392"/>
                  <a:pt x="62" y="519"/>
                </a:cubicBezTo>
                <a:cubicBezTo>
                  <a:pt x="62" y="645"/>
                  <a:pt x="113" y="759"/>
                  <a:pt x="196" y="842"/>
                </a:cubicBezTo>
                <a:cubicBezTo>
                  <a:pt x="278" y="925"/>
                  <a:pt x="392" y="976"/>
                  <a:pt x="519" y="976"/>
                </a:cubicBezTo>
                <a:cubicBezTo>
                  <a:pt x="645" y="976"/>
                  <a:pt x="759" y="925"/>
                  <a:pt x="842" y="842"/>
                </a:cubicBezTo>
                <a:cubicBezTo>
                  <a:pt x="925" y="759"/>
                  <a:pt x="976" y="645"/>
                  <a:pt x="976" y="519"/>
                </a:cubicBezTo>
                <a:cubicBezTo>
                  <a:pt x="976" y="406"/>
                  <a:pt x="935" y="303"/>
                  <a:pt x="867" y="224"/>
                </a:cubicBezTo>
                <a:cubicBezTo>
                  <a:pt x="910" y="178"/>
                  <a:pt x="910" y="178"/>
                  <a:pt x="910" y="178"/>
                </a:cubicBezTo>
                <a:cubicBezTo>
                  <a:pt x="989" y="269"/>
                  <a:pt x="1037" y="388"/>
                  <a:pt x="1038" y="519"/>
                </a:cubicBezTo>
                <a:cubicBezTo>
                  <a:pt x="1037" y="805"/>
                  <a:pt x="805" y="1037"/>
                  <a:pt x="519" y="1037"/>
                </a:cubicBezTo>
                <a:cubicBezTo>
                  <a:pt x="232" y="1037"/>
                  <a:pt x="0" y="805"/>
                  <a:pt x="0" y="519"/>
                </a:cubicBezTo>
                <a:cubicBezTo>
                  <a:pt x="0" y="232"/>
                  <a:pt x="232" y="0"/>
                  <a:pt x="519" y="0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8683" name="稻壳儿小白白(http://dwz.cn/Wu2UP)"/>
          <p:cNvCxnSpPr>
            <a:cxnSpLocks noChangeShapeType="1"/>
          </p:cNvCxnSpPr>
          <p:nvPr/>
        </p:nvCxnSpPr>
        <p:spPr bwMode="auto">
          <a:xfrm>
            <a:off x="4675252" y="2766784"/>
            <a:ext cx="299203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4" name="稻壳儿小白白(http://dwz.cn/Wu2UP)"/>
          <p:cNvCxnSpPr>
            <a:cxnSpLocks noChangeShapeType="1"/>
          </p:cNvCxnSpPr>
          <p:nvPr/>
        </p:nvCxnSpPr>
        <p:spPr bwMode="auto">
          <a:xfrm>
            <a:off x="4675252" y="3786459"/>
            <a:ext cx="299203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8685" name="稻壳儿小白白(http://dwz.cn/Wu2UP)"/>
          <p:cNvGrpSpPr/>
          <p:nvPr/>
        </p:nvGrpSpPr>
        <p:grpSpPr bwMode="auto">
          <a:xfrm rot="0">
            <a:off x="4675252" y="1819924"/>
            <a:ext cx="299203" cy="2932193"/>
            <a:chOff x="0" y="0"/>
            <a:chExt cx="637913" cy="6047288"/>
          </a:xfrm>
        </p:grpSpPr>
        <p:cxnSp>
          <p:nvCxnSpPr>
            <p:cNvPr id="28703" name="稻壳儿小白白(http://dwz.cn/Wu2UP)"/>
            <p:cNvCxnSpPr>
              <a:cxnSpLocks noChangeShapeType="1"/>
            </p:cNvCxnSpPr>
            <p:nvPr/>
          </p:nvCxnSpPr>
          <p:spPr bwMode="auto">
            <a:xfrm>
              <a:off x="0" y="0"/>
              <a:ext cx="637913" cy="0"/>
            </a:xfrm>
            <a:prstGeom prst="straightConnector1">
              <a:avLst/>
            </a:prstGeom>
            <a:noFill/>
            <a:ln w="9525">
              <a:solidFill>
                <a:srgbClr val="C1C7D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04" name="稻壳儿小白白(http://dwz.cn/Wu2UP)"/>
            <p:cNvCxnSpPr>
              <a:cxnSpLocks noChangeShapeType="1"/>
            </p:cNvCxnSpPr>
            <p:nvPr/>
          </p:nvCxnSpPr>
          <p:spPr bwMode="auto">
            <a:xfrm flipV="1">
              <a:off x="0" y="6047288"/>
              <a:ext cx="637913" cy="0"/>
            </a:xfrm>
            <a:prstGeom prst="straightConnector1">
              <a:avLst/>
            </a:prstGeom>
            <a:noFill/>
            <a:ln w="9525">
              <a:solidFill>
                <a:srgbClr val="C1C7D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686" name="稻壳儿小白白(http://dwz.cn/Wu2UP)"/>
          <p:cNvSpPr>
            <a:spLocks noChangeArrowheads="1"/>
          </p:cNvSpPr>
          <p:nvPr/>
        </p:nvSpPr>
        <p:spPr bwMode="auto">
          <a:xfrm>
            <a:off x="5059450" y="3376577"/>
            <a:ext cx="639183" cy="661690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500">
              <a:solidFill>
                <a:schemeClr val="tx1">
                  <a:lumMod val="65000"/>
                  <a:lumOff val="3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8687" name="稻壳儿小白白(http://dwz.cn/Wu2UP)"/>
          <p:cNvSpPr>
            <a:spLocks noEditPoints="1"/>
          </p:cNvSpPr>
          <p:nvPr/>
        </p:nvSpPr>
        <p:spPr bwMode="auto">
          <a:xfrm>
            <a:off x="5193694" y="3557687"/>
            <a:ext cx="367517" cy="299468"/>
          </a:xfrm>
          <a:custGeom>
            <a:avLst/>
            <a:gdLst>
              <a:gd name="T0" fmla="*/ 199176324 w 1152"/>
              <a:gd name="T1" fmla="*/ 106625253 h 908"/>
              <a:gd name="T2" fmla="*/ 235352406 w 1152"/>
              <a:gd name="T3" fmla="*/ 180852853 h 908"/>
              <a:gd name="T4" fmla="*/ 231858251 w 1152"/>
              <a:gd name="T5" fmla="*/ 186183935 h 908"/>
              <a:gd name="T6" fmla="*/ 4933164 w 1152"/>
              <a:gd name="T7" fmla="*/ 186183935 h 908"/>
              <a:gd name="T8" fmla="*/ 1439009 w 1152"/>
              <a:gd name="T9" fmla="*/ 180852853 h 908"/>
              <a:gd name="T10" fmla="*/ 37615092 w 1152"/>
              <a:gd name="T11" fmla="*/ 106625253 h 908"/>
              <a:gd name="T12" fmla="*/ 41109699 w 1152"/>
              <a:gd name="T13" fmla="*/ 104574871 h 908"/>
              <a:gd name="T14" fmla="*/ 72147239 w 1152"/>
              <a:gd name="T15" fmla="*/ 104574871 h 908"/>
              <a:gd name="T16" fmla="*/ 75025258 w 1152"/>
              <a:gd name="T17" fmla="*/ 105805191 h 908"/>
              <a:gd name="T18" fmla="*/ 81396978 w 1152"/>
              <a:gd name="T19" fmla="*/ 112981525 h 908"/>
              <a:gd name="T20" fmla="*/ 87563320 w 1152"/>
              <a:gd name="T21" fmla="*/ 119748054 h 908"/>
              <a:gd name="T22" fmla="*/ 50564817 w 1152"/>
              <a:gd name="T23" fmla="*/ 119748054 h 908"/>
              <a:gd name="T24" fmla="*/ 47276041 w 1152"/>
              <a:gd name="T25" fmla="*/ 121798888 h 908"/>
              <a:gd name="T26" fmla="*/ 23226810 w 1152"/>
              <a:gd name="T27" fmla="*/ 171010299 h 908"/>
              <a:gd name="T28" fmla="*/ 213564605 w 1152"/>
              <a:gd name="T29" fmla="*/ 171010299 h 908"/>
              <a:gd name="T30" fmla="*/ 189515374 w 1152"/>
              <a:gd name="T31" fmla="*/ 121798888 h 908"/>
              <a:gd name="T32" fmla="*/ 186226598 w 1152"/>
              <a:gd name="T33" fmla="*/ 119748054 h 908"/>
              <a:gd name="T34" fmla="*/ 149228096 w 1152"/>
              <a:gd name="T35" fmla="*/ 119748054 h 908"/>
              <a:gd name="T36" fmla="*/ 155394437 w 1152"/>
              <a:gd name="T37" fmla="*/ 112981525 h 908"/>
              <a:gd name="T38" fmla="*/ 161766157 w 1152"/>
              <a:gd name="T39" fmla="*/ 105805191 h 908"/>
              <a:gd name="T40" fmla="*/ 164644176 w 1152"/>
              <a:gd name="T41" fmla="*/ 104574871 h 908"/>
              <a:gd name="T42" fmla="*/ 195681716 w 1152"/>
              <a:gd name="T43" fmla="*/ 104574871 h 908"/>
              <a:gd name="T44" fmla="*/ 199176324 w 1152"/>
              <a:gd name="T45" fmla="*/ 106625253 h 908"/>
              <a:gd name="T46" fmla="*/ 171632485 w 1152"/>
              <a:gd name="T47" fmla="*/ 55978393 h 908"/>
              <a:gd name="T48" fmla="*/ 121890089 w 1152"/>
              <a:gd name="T49" fmla="*/ 142918538 h 908"/>
              <a:gd name="T50" fmla="*/ 114901327 w 1152"/>
              <a:gd name="T51" fmla="*/ 142918538 h 908"/>
              <a:gd name="T52" fmla="*/ 65980898 w 1152"/>
              <a:gd name="T53" fmla="*/ 67050814 h 908"/>
              <a:gd name="T54" fmla="*/ 113256939 w 1152"/>
              <a:gd name="T55" fmla="*/ 3075572 h 908"/>
              <a:gd name="T56" fmla="*/ 171632485 w 1152"/>
              <a:gd name="T57" fmla="*/ 55978393 h 908"/>
              <a:gd name="T58" fmla="*/ 146555908 w 1152"/>
              <a:gd name="T59" fmla="*/ 55978393 h 908"/>
              <a:gd name="T60" fmla="*/ 118395934 w 1152"/>
              <a:gd name="T61" fmla="*/ 27886632 h 908"/>
              <a:gd name="T62" fmla="*/ 90235507 w 1152"/>
              <a:gd name="T63" fmla="*/ 55978393 h 908"/>
              <a:gd name="T64" fmla="*/ 118395934 w 1152"/>
              <a:gd name="T65" fmla="*/ 84069702 h 908"/>
              <a:gd name="T66" fmla="*/ 146555908 w 1152"/>
              <a:gd name="T67" fmla="*/ 55978393 h 908"/>
              <a:gd name="T68" fmla="*/ 146555908 w 1152"/>
              <a:gd name="T69" fmla="*/ 55978393 h 908"/>
              <a:gd name="T70" fmla="*/ 146555908 w 1152"/>
              <a:gd name="T71" fmla="*/ 55978393 h 90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152" h="908">
                <a:moveTo>
                  <a:pt x="969" y="520"/>
                </a:moveTo>
                <a:cubicBezTo>
                  <a:pt x="1145" y="882"/>
                  <a:pt x="1145" y="882"/>
                  <a:pt x="1145" y="882"/>
                </a:cubicBezTo>
                <a:cubicBezTo>
                  <a:pt x="1152" y="896"/>
                  <a:pt x="1145" y="908"/>
                  <a:pt x="1128" y="908"/>
                </a:cubicBezTo>
                <a:cubicBezTo>
                  <a:pt x="24" y="908"/>
                  <a:pt x="24" y="908"/>
                  <a:pt x="24" y="908"/>
                </a:cubicBezTo>
                <a:cubicBezTo>
                  <a:pt x="7" y="908"/>
                  <a:pt x="0" y="896"/>
                  <a:pt x="7" y="882"/>
                </a:cubicBezTo>
                <a:cubicBezTo>
                  <a:pt x="183" y="520"/>
                  <a:pt x="183" y="520"/>
                  <a:pt x="183" y="520"/>
                </a:cubicBezTo>
                <a:cubicBezTo>
                  <a:pt x="186" y="514"/>
                  <a:pt x="193" y="510"/>
                  <a:pt x="200" y="510"/>
                </a:cubicBezTo>
                <a:cubicBezTo>
                  <a:pt x="351" y="510"/>
                  <a:pt x="351" y="510"/>
                  <a:pt x="351" y="510"/>
                </a:cubicBezTo>
                <a:cubicBezTo>
                  <a:pt x="355" y="510"/>
                  <a:pt x="362" y="512"/>
                  <a:pt x="365" y="516"/>
                </a:cubicBezTo>
                <a:cubicBezTo>
                  <a:pt x="375" y="528"/>
                  <a:pt x="385" y="539"/>
                  <a:pt x="396" y="551"/>
                </a:cubicBezTo>
                <a:cubicBezTo>
                  <a:pt x="406" y="562"/>
                  <a:pt x="416" y="573"/>
                  <a:pt x="426" y="584"/>
                </a:cubicBezTo>
                <a:cubicBezTo>
                  <a:pt x="246" y="584"/>
                  <a:pt x="246" y="584"/>
                  <a:pt x="246" y="584"/>
                </a:cubicBezTo>
                <a:cubicBezTo>
                  <a:pt x="240" y="584"/>
                  <a:pt x="232" y="589"/>
                  <a:pt x="230" y="594"/>
                </a:cubicBezTo>
                <a:cubicBezTo>
                  <a:pt x="113" y="834"/>
                  <a:pt x="113" y="834"/>
                  <a:pt x="113" y="834"/>
                </a:cubicBezTo>
                <a:cubicBezTo>
                  <a:pt x="1039" y="834"/>
                  <a:pt x="1039" y="834"/>
                  <a:pt x="1039" y="834"/>
                </a:cubicBezTo>
                <a:cubicBezTo>
                  <a:pt x="922" y="594"/>
                  <a:pt x="922" y="594"/>
                  <a:pt x="922" y="594"/>
                </a:cubicBezTo>
                <a:cubicBezTo>
                  <a:pt x="920" y="589"/>
                  <a:pt x="912" y="584"/>
                  <a:pt x="906" y="584"/>
                </a:cubicBezTo>
                <a:cubicBezTo>
                  <a:pt x="726" y="584"/>
                  <a:pt x="726" y="584"/>
                  <a:pt x="726" y="584"/>
                </a:cubicBezTo>
                <a:cubicBezTo>
                  <a:pt x="736" y="573"/>
                  <a:pt x="746" y="562"/>
                  <a:pt x="756" y="551"/>
                </a:cubicBezTo>
                <a:cubicBezTo>
                  <a:pt x="766" y="539"/>
                  <a:pt x="777" y="528"/>
                  <a:pt x="787" y="516"/>
                </a:cubicBezTo>
                <a:cubicBezTo>
                  <a:pt x="790" y="512"/>
                  <a:pt x="796" y="510"/>
                  <a:pt x="801" y="510"/>
                </a:cubicBezTo>
                <a:cubicBezTo>
                  <a:pt x="952" y="510"/>
                  <a:pt x="952" y="510"/>
                  <a:pt x="952" y="510"/>
                </a:cubicBezTo>
                <a:cubicBezTo>
                  <a:pt x="959" y="510"/>
                  <a:pt x="966" y="514"/>
                  <a:pt x="969" y="520"/>
                </a:cubicBezTo>
                <a:close/>
                <a:moveTo>
                  <a:pt x="835" y="273"/>
                </a:moveTo>
                <a:cubicBezTo>
                  <a:pt x="835" y="470"/>
                  <a:pt x="670" y="508"/>
                  <a:pt x="593" y="697"/>
                </a:cubicBezTo>
                <a:cubicBezTo>
                  <a:pt x="587" y="713"/>
                  <a:pt x="565" y="713"/>
                  <a:pt x="559" y="697"/>
                </a:cubicBezTo>
                <a:cubicBezTo>
                  <a:pt x="489" y="526"/>
                  <a:pt x="348" y="479"/>
                  <a:pt x="321" y="327"/>
                </a:cubicBezTo>
                <a:cubicBezTo>
                  <a:pt x="295" y="176"/>
                  <a:pt x="399" y="29"/>
                  <a:pt x="551" y="15"/>
                </a:cubicBezTo>
                <a:cubicBezTo>
                  <a:pt x="705" y="0"/>
                  <a:pt x="835" y="121"/>
                  <a:pt x="835" y="273"/>
                </a:cubicBezTo>
                <a:close/>
                <a:moveTo>
                  <a:pt x="713" y="273"/>
                </a:moveTo>
                <a:cubicBezTo>
                  <a:pt x="713" y="197"/>
                  <a:pt x="651" y="136"/>
                  <a:pt x="576" y="136"/>
                </a:cubicBezTo>
                <a:cubicBezTo>
                  <a:pt x="500" y="136"/>
                  <a:pt x="439" y="197"/>
                  <a:pt x="439" y="273"/>
                </a:cubicBezTo>
                <a:cubicBezTo>
                  <a:pt x="439" y="348"/>
                  <a:pt x="500" y="410"/>
                  <a:pt x="576" y="410"/>
                </a:cubicBezTo>
                <a:cubicBezTo>
                  <a:pt x="651" y="410"/>
                  <a:pt x="713" y="348"/>
                  <a:pt x="713" y="273"/>
                </a:cubicBezTo>
                <a:close/>
                <a:moveTo>
                  <a:pt x="713" y="273"/>
                </a:moveTo>
                <a:cubicBezTo>
                  <a:pt x="713" y="273"/>
                  <a:pt x="713" y="273"/>
                  <a:pt x="713" y="27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88" name="稻壳儿小白白(http://dwz.cn/Wu2UP)"/>
          <p:cNvSpPr>
            <a:spLocks noChangeArrowheads="1"/>
          </p:cNvSpPr>
          <p:nvPr/>
        </p:nvSpPr>
        <p:spPr bwMode="auto">
          <a:xfrm>
            <a:off x="5059450" y="4361829"/>
            <a:ext cx="639183" cy="661690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500">
              <a:solidFill>
                <a:schemeClr val="tx1">
                  <a:lumMod val="65000"/>
                  <a:lumOff val="3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8689" name="稻壳儿小白白(http://dwz.cn/Wu2UP)"/>
          <p:cNvSpPr>
            <a:spLocks noEditPoints="1"/>
          </p:cNvSpPr>
          <p:nvPr/>
        </p:nvSpPr>
        <p:spPr bwMode="auto">
          <a:xfrm>
            <a:off x="5215936" y="4511696"/>
            <a:ext cx="323034" cy="303705"/>
          </a:xfrm>
          <a:custGeom>
            <a:avLst/>
            <a:gdLst>
              <a:gd name="T0" fmla="*/ 212670739 w 929"/>
              <a:gd name="T1" fmla="*/ 55974249 h 850"/>
              <a:gd name="T2" fmla="*/ 198524888 w 929"/>
              <a:gd name="T3" fmla="*/ 42704703 h 850"/>
              <a:gd name="T4" fmla="*/ 124870562 w 929"/>
              <a:gd name="T5" fmla="*/ 118463174 h 850"/>
              <a:gd name="T6" fmla="*/ 118042092 w 929"/>
              <a:gd name="T7" fmla="*/ 121599924 h 850"/>
              <a:gd name="T8" fmla="*/ 118042092 w 929"/>
              <a:gd name="T9" fmla="*/ 121599924 h 850"/>
              <a:gd name="T10" fmla="*/ 110969167 w 929"/>
              <a:gd name="T11" fmla="*/ 118463174 h 850"/>
              <a:gd name="T12" fmla="*/ 72435010 w 929"/>
              <a:gd name="T13" fmla="*/ 79136396 h 850"/>
              <a:gd name="T14" fmla="*/ 17803800 w 929"/>
              <a:gd name="T15" fmla="*/ 136075837 h 850"/>
              <a:gd name="T16" fmla="*/ 10730875 w 929"/>
              <a:gd name="T17" fmla="*/ 139212588 h 850"/>
              <a:gd name="T18" fmla="*/ 4145874 w 929"/>
              <a:gd name="T19" fmla="*/ 136558678 h 850"/>
              <a:gd name="T20" fmla="*/ 3658444 w 929"/>
              <a:gd name="T21" fmla="*/ 122806291 h 850"/>
              <a:gd name="T22" fmla="*/ 65362085 w 929"/>
              <a:gd name="T23" fmla="*/ 58628649 h 850"/>
              <a:gd name="T24" fmla="*/ 72435010 w 929"/>
              <a:gd name="T25" fmla="*/ 55733074 h 850"/>
              <a:gd name="T26" fmla="*/ 72435010 w 929"/>
              <a:gd name="T27" fmla="*/ 55733074 h 850"/>
              <a:gd name="T28" fmla="*/ 79507441 w 929"/>
              <a:gd name="T29" fmla="*/ 58628649 h 850"/>
              <a:gd name="T30" fmla="*/ 118042092 w 929"/>
              <a:gd name="T31" fmla="*/ 97955426 h 850"/>
              <a:gd name="T32" fmla="*/ 184623494 w 929"/>
              <a:gd name="T33" fmla="*/ 29434667 h 850"/>
              <a:gd name="T34" fmla="*/ 170477644 w 929"/>
              <a:gd name="T35" fmla="*/ 16165121 h 850"/>
              <a:gd name="T36" fmla="*/ 226572133 w 929"/>
              <a:gd name="T37" fmla="*/ 0 h 850"/>
              <a:gd name="T38" fmla="*/ 212670739 w 929"/>
              <a:gd name="T39" fmla="*/ 55974249 h 850"/>
              <a:gd name="T40" fmla="*/ 10730875 w 929"/>
              <a:gd name="T41" fmla="*/ 151999783 h 850"/>
              <a:gd name="T42" fmla="*/ 4389836 w 929"/>
              <a:gd name="T43" fmla="*/ 151034591 h 850"/>
              <a:gd name="T44" fmla="*/ 4389836 w 929"/>
              <a:gd name="T45" fmla="*/ 205078947 h 850"/>
              <a:gd name="T46" fmla="*/ 33656397 w 929"/>
              <a:gd name="T47" fmla="*/ 205078947 h 850"/>
              <a:gd name="T48" fmla="*/ 33656397 w 929"/>
              <a:gd name="T49" fmla="*/ 138488571 h 850"/>
              <a:gd name="T50" fmla="*/ 27315358 w 929"/>
              <a:gd name="T51" fmla="*/ 145002756 h 850"/>
              <a:gd name="T52" fmla="*/ 10730875 w 929"/>
              <a:gd name="T53" fmla="*/ 151999783 h 850"/>
              <a:gd name="T54" fmla="*/ 39997436 w 929"/>
              <a:gd name="T55" fmla="*/ 205078947 h 850"/>
              <a:gd name="T56" fmla="*/ 69264491 w 929"/>
              <a:gd name="T57" fmla="*/ 205078947 h 850"/>
              <a:gd name="T58" fmla="*/ 69264491 w 929"/>
              <a:gd name="T59" fmla="*/ 101333352 h 850"/>
              <a:gd name="T60" fmla="*/ 39997436 w 929"/>
              <a:gd name="T61" fmla="*/ 131733211 h 850"/>
              <a:gd name="T62" fmla="*/ 39997436 w 929"/>
              <a:gd name="T63" fmla="*/ 205078947 h 850"/>
              <a:gd name="T64" fmla="*/ 101701571 w 929"/>
              <a:gd name="T65" fmla="*/ 127390093 h 850"/>
              <a:gd name="T66" fmla="*/ 75848998 w 929"/>
              <a:gd name="T67" fmla="*/ 100850511 h 850"/>
              <a:gd name="T68" fmla="*/ 75848998 w 929"/>
              <a:gd name="T69" fmla="*/ 205078947 h 850"/>
              <a:gd name="T70" fmla="*/ 104872091 w 929"/>
              <a:gd name="T71" fmla="*/ 205078947 h 850"/>
              <a:gd name="T72" fmla="*/ 104872091 w 929"/>
              <a:gd name="T73" fmla="*/ 130285668 h 850"/>
              <a:gd name="T74" fmla="*/ 101701571 w 929"/>
              <a:gd name="T75" fmla="*/ 127390093 h 850"/>
              <a:gd name="T76" fmla="*/ 118042092 w 929"/>
              <a:gd name="T77" fmla="*/ 134387120 h 850"/>
              <a:gd name="T78" fmla="*/ 111457092 w 929"/>
              <a:gd name="T79" fmla="*/ 133421928 h 850"/>
              <a:gd name="T80" fmla="*/ 111457092 w 929"/>
              <a:gd name="T81" fmla="*/ 205078947 h 850"/>
              <a:gd name="T82" fmla="*/ 140723653 w 929"/>
              <a:gd name="T83" fmla="*/ 205078947 h 850"/>
              <a:gd name="T84" fmla="*/ 140723653 w 929"/>
              <a:gd name="T85" fmla="*/ 120875908 h 850"/>
              <a:gd name="T86" fmla="*/ 134382614 w 929"/>
              <a:gd name="T87" fmla="*/ 127390093 h 850"/>
              <a:gd name="T88" fmla="*/ 118042092 w 929"/>
              <a:gd name="T89" fmla="*/ 134387120 h 850"/>
              <a:gd name="T90" fmla="*/ 147064691 w 929"/>
              <a:gd name="T91" fmla="*/ 114120547 h 850"/>
              <a:gd name="T92" fmla="*/ 147064691 w 929"/>
              <a:gd name="T93" fmla="*/ 205078947 h 850"/>
              <a:gd name="T94" fmla="*/ 176331252 w 929"/>
              <a:gd name="T95" fmla="*/ 205078947 h 850"/>
              <a:gd name="T96" fmla="*/ 176331252 w 929"/>
              <a:gd name="T97" fmla="*/ 84203039 h 850"/>
              <a:gd name="T98" fmla="*/ 147064691 w 929"/>
              <a:gd name="T99" fmla="*/ 114120547 h 850"/>
              <a:gd name="T100" fmla="*/ 199012813 w 929"/>
              <a:gd name="T101" fmla="*/ 60799717 h 850"/>
              <a:gd name="T102" fmla="*/ 182916253 w 929"/>
              <a:gd name="T103" fmla="*/ 77447679 h 850"/>
              <a:gd name="T104" fmla="*/ 182916253 w 929"/>
              <a:gd name="T105" fmla="*/ 205078947 h 850"/>
              <a:gd name="T106" fmla="*/ 212182814 w 929"/>
              <a:gd name="T107" fmla="*/ 205078947 h 850"/>
              <a:gd name="T108" fmla="*/ 212182814 w 929"/>
              <a:gd name="T109" fmla="*/ 73345737 h 850"/>
              <a:gd name="T110" fmla="*/ 199012813 w 929"/>
              <a:gd name="T111" fmla="*/ 60799717 h 850"/>
              <a:gd name="T112" fmla="*/ 199012813 w 929"/>
              <a:gd name="T113" fmla="*/ 60799717 h 850"/>
              <a:gd name="T114" fmla="*/ 199012813 w 929"/>
              <a:gd name="T115" fmla="*/ 60799717 h 85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929" h="850">
                <a:moveTo>
                  <a:pt x="872" y="232"/>
                </a:moveTo>
                <a:cubicBezTo>
                  <a:pt x="814" y="177"/>
                  <a:pt x="814" y="177"/>
                  <a:pt x="814" y="177"/>
                </a:cubicBezTo>
                <a:cubicBezTo>
                  <a:pt x="512" y="491"/>
                  <a:pt x="512" y="491"/>
                  <a:pt x="512" y="491"/>
                </a:cubicBezTo>
                <a:cubicBezTo>
                  <a:pt x="505" y="499"/>
                  <a:pt x="494" y="504"/>
                  <a:pt x="484" y="504"/>
                </a:cubicBezTo>
                <a:cubicBezTo>
                  <a:pt x="484" y="504"/>
                  <a:pt x="484" y="504"/>
                  <a:pt x="484" y="504"/>
                </a:cubicBezTo>
                <a:cubicBezTo>
                  <a:pt x="473" y="504"/>
                  <a:pt x="462" y="499"/>
                  <a:pt x="455" y="491"/>
                </a:cubicBezTo>
                <a:cubicBezTo>
                  <a:pt x="297" y="328"/>
                  <a:pt x="297" y="328"/>
                  <a:pt x="297" y="328"/>
                </a:cubicBezTo>
                <a:cubicBezTo>
                  <a:pt x="73" y="564"/>
                  <a:pt x="73" y="564"/>
                  <a:pt x="73" y="564"/>
                </a:cubicBezTo>
                <a:cubicBezTo>
                  <a:pt x="65" y="573"/>
                  <a:pt x="55" y="577"/>
                  <a:pt x="44" y="577"/>
                </a:cubicBezTo>
                <a:cubicBezTo>
                  <a:pt x="34" y="577"/>
                  <a:pt x="25" y="573"/>
                  <a:pt x="17" y="566"/>
                </a:cubicBezTo>
                <a:cubicBezTo>
                  <a:pt x="1" y="551"/>
                  <a:pt x="0" y="525"/>
                  <a:pt x="15" y="509"/>
                </a:cubicBezTo>
                <a:cubicBezTo>
                  <a:pt x="268" y="243"/>
                  <a:pt x="268" y="243"/>
                  <a:pt x="268" y="243"/>
                </a:cubicBezTo>
                <a:cubicBezTo>
                  <a:pt x="276" y="235"/>
                  <a:pt x="286" y="231"/>
                  <a:pt x="297" y="231"/>
                </a:cubicBezTo>
                <a:cubicBezTo>
                  <a:pt x="297" y="231"/>
                  <a:pt x="297" y="231"/>
                  <a:pt x="297" y="231"/>
                </a:cubicBezTo>
                <a:cubicBezTo>
                  <a:pt x="308" y="231"/>
                  <a:pt x="318" y="235"/>
                  <a:pt x="326" y="243"/>
                </a:cubicBezTo>
                <a:cubicBezTo>
                  <a:pt x="484" y="406"/>
                  <a:pt x="484" y="406"/>
                  <a:pt x="484" y="406"/>
                </a:cubicBezTo>
                <a:cubicBezTo>
                  <a:pt x="757" y="122"/>
                  <a:pt x="757" y="122"/>
                  <a:pt x="757" y="122"/>
                </a:cubicBezTo>
                <a:cubicBezTo>
                  <a:pt x="699" y="67"/>
                  <a:pt x="699" y="67"/>
                  <a:pt x="699" y="67"/>
                </a:cubicBezTo>
                <a:cubicBezTo>
                  <a:pt x="929" y="0"/>
                  <a:pt x="929" y="0"/>
                  <a:pt x="929" y="0"/>
                </a:cubicBezTo>
                <a:lnTo>
                  <a:pt x="872" y="232"/>
                </a:lnTo>
                <a:close/>
                <a:moveTo>
                  <a:pt x="44" y="630"/>
                </a:moveTo>
                <a:cubicBezTo>
                  <a:pt x="35" y="630"/>
                  <a:pt x="26" y="629"/>
                  <a:pt x="18" y="626"/>
                </a:cubicBezTo>
                <a:cubicBezTo>
                  <a:pt x="18" y="850"/>
                  <a:pt x="18" y="850"/>
                  <a:pt x="18" y="850"/>
                </a:cubicBezTo>
                <a:cubicBezTo>
                  <a:pt x="138" y="850"/>
                  <a:pt x="138" y="850"/>
                  <a:pt x="138" y="850"/>
                </a:cubicBezTo>
                <a:cubicBezTo>
                  <a:pt x="138" y="574"/>
                  <a:pt x="138" y="574"/>
                  <a:pt x="138" y="574"/>
                </a:cubicBezTo>
                <a:cubicBezTo>
                  <a:pt x="112" y="601"/>
                  <a:pt x="112" y="601"/>
                  <a:pt x="112" y="601"/>
                </a:cubicBezTo>
                <a:cubicBezTo>
                  <a:pt x="94" y="619"/>
                  <a:pt x="70" y="630"/>
                  <a:pt x="44" y="630"/>
                </a:cubicBezTo>
                <a:close/>
                <a:moveTo>
                  <a:pt x="164" y="850"/>
                </a:moveTo>
                <a:cubicBezTo>
                  <a:pt x="284" y="850"/>
                  <a:pt x="284" y="850"/>
                  <a:pt x="284" y="850"/>
                </a:cubicBezTo>
                <a:cubicBezTo>
                  <a:pt x="284" y="420"/>
                  <a:pt x="284" y="420"/>
                  <a:pt x="284" y="420"/>
                </a:cubicBezTo>
                <a:cubicBezTo>
                  <a:pt x="164" y="546"/>
                  <a:pt x="164" y="546"/>
                  <a:pt x="164" y="546"/>
                </a:cubicBezTo>
                <a:lnTo>
                  <a:pt x="164" y="850"/>
                </a:lnTo>
                <a:close/>
                <a:moveTo>
                  <a:pt x="417" y="528"/>
                </a:moveTo>
                <a:cubicBezTo>
                  <a:pt x="311" y="418"/>
                  <a:pt x="311" y="418"/>
                  <a:pt x="311" y="418"/>
                </a:cubicBezTo>
                <a:cubicBezTo>
                  <a:pt x="311" y="850"/>
                  <a:pt x="311" y="850"/>
                  <a:pt x="311" y="850"/>
                </a:cubicBezTo>
                <a:cubicBezTo>
                  <a:pt x="430" y="850"/>
                  <a:pt x="430" y="850"/>
                  <a:pt x="430" y="850"/>
                </a:cubicBezTo>
                <a:cubicBezTo>
                  <a:pt x="430" y="540"/>
                  <a:pt x="430" y="540"/>
                  <a:pt x="430" y="540"/>
                </a:cubicBezTo>
                <a:cubicBezTo>
                  <a:pt x="425" y="537"/>
                  <a:pt x="421" y="533"/>
                  <a:pt x="417" y="528"/>
                </a:cubicBezTo>
                <a:close/>
                <a:moveTo>
                  <a:pt x="484" y="557"/>
                </a:moveTo>
                <a:cubicBezTo>
                  <a:pt x="474" y="557"/>
                  <a:pt x="466" y="555"/>
                  <a:pt x="457" y="553"/>
                </a:cubicBezTo>
                <a:cubicBezTo>
                  <a:pt x="457" y="850"/>
                  <a:pt x="457" y="850"/>
                  <a:pt x="457" y="850"/>
                </a:cubicBezTo>
                <a:cubicBezTo>
                  <a:pt x="577" y="850"/>
                  <a:pt x="577" y="850"/>
                  <a:pt x="577" y="850"/>
                </a:cubicBezTo>
                <a:cubicBezTo>
                  <a:pt x="577" y="501"/>
                  <a:pt x="577" y="501"/>
                  <a:pt x="577" y="501"/>
                </a:cubicBezTo>
                <a:cubicBezTo>
                  <a:pt x="551" y="528"/>
                  <a:pt x="551" y="528"/>
                  <a:pt x="551" y="528"/>
                </a:cubicBezTo>
                <a:cubicBezTo>
                  <a:pt x="533" y="546"/>
                  <a:pt x="509" y="557"/>
                  <a:pt x="484" y="557"/>
                </a:cubicBezTo>
                <a:close/>
                <a:moveTo>
                  <a:pt x="603" y="473"/>
                </a:moveTo>
                <a:cubicBezTo>
                  <a:pt x="603" y="850"/>
                  <a:pt x="603" y="850"/>
                  <a:pt x="603" y="850"/>
                </a:cubicBezTo>
                <a:cubicBezTo>
                  <a:pt x="723" y="850"/>
                  <a:pt x="723" y="850"/>
                  <a:pt x="723" y="850"/>
                </a:cubicBezTo>
                <a:cubicBezTo>
                  <a:pt x="723" y="349"/>
                  <a:pt x="723" y="349"/>
                  <a:pt x="723" y="349"/>
                </a:cubicBezTo>
                <a:lnTo>
                  <a:pt x="603" y="473"/>
                </a:lnTo>
                <a:close/>
                <a:moveTo>
                  <a:pt x="816" y="252"/>
                </a:moveTo>
                <a:cubicBezTo>
                  <a:pt x="750" y="321"/>
                  <a:pt x="750" y="321"/>
                  <a:pt x="750" y="321"/>
                </a:cubicBezTo>
                <a:cubicBezTo>
                  <a:pt x="750" y="850"/>
                  <a:pt x="750" y="850"/>
                  <a:pt x="750" y="850"/>
                </a:cubicBezTo>
                <a:cubicBezTo>
                  <a:pt x="870" y="850"/>
                  <a:pt x="870" y="850"/>
                  <a:pt x="870" y="850"/>
                </a:cubicBezTo>
                <a:cubicBezTo>
                  <a:pt x="870" y="304"/>
                  <a:pt x="870" y="304"/>
                  <a:pt x="870" y="304"/>
                </a:cubicBezTo>
                <a:lnTo>
                  <a:pt x="816" y="252"/>
                </a:lnTo>
                <a:close/>
                <a:moveTo>
                  <a:pt x="816" y="252"/>
                </a:moveTo>
                <a:cubicBezTo>
                  <a:pt x="816" y="252"/>
                  <a:pt x="816" y="252"/>
                  <a:pt x="816" y="25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90" name="稻壳儿小白白(http://dwz.cn/Wu2UP)"/>
          <p:cNvSpPr>
            <a:spLocks noChangeArrowheads="1"/>
          </p:cNvSpPr>
          <p:nvPr/>
        </p:nvSpPr>
        <p:spPr bwMode="auto">
          <a:xfrm>
            <a:off x="5059450" y="1438639"/>
            <a:ext cx="639183" cy="660631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500">
              <a:solidFill>
                <a:schemeClr val="tx1">
                  <a:lumMod val="65000"/>
                  <a:lumOff val="3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8691" name="稻壳儿小白白(http://dwz.cn/Wu2UP)"/>
          <p:cNvSpPr/>
          <p:nvPr/>
        </p:nvSpPr>
        <p:spPr bwMode="auto">
          <a:xfrm>
            <a:off x="5220437" y="1618955"/>
            <a:ext cx="318532" cy="300263"/>
          </a:xfrm>
          <a:custGeom>
            <a:avLst/>
            <a:gdLst>
              <a:gd name="T0" fmla="*/ 1885692782 w 84"/>
              <a:gd name="T1" fmla="*/ 943834339 h 76"/>
              <a:gd name="T2" fmla="*/ 2147483647 w 84"/>
              <a:gd name="T3" fmla="*/ 884849105 h 76"/>
              <a:gd name="T4" fmla="*/ 2147483647 w 84"/>
              <a:gd name="T5" fmla="*/ 294947891 h 76"/>
              <a:gd name="T6" fmla="*/ 2146786634 w 84"/>
              <a:gd name="T7" fmla="*/ 29495332 h 76"/>
              <a:gd name="T8" fmla="*/ 1566573885 w 84"/>
              <a:gd name="T9" fmla="*/ 147476661 h 76"/>
              <a:gd name="T10" fmla="*/ 1450534567 w 84"/>
              <a:gd name="T11" fmla="*/ 442424553 h 76"/>
              <a:gd name="T12" fmla="*/ 1595589101 w 84"/>
              <a:gd name="T13" fmla="*/ 619391115 h 76"/>
              <a:gd name="T14" fmla="*/ 319118897 w 84"/>
              <a:gd name="T15" fmla="*/ 1769692780 h 76"/>
              <a:gd name="T16" fmla="*/ 261093852 w 84"/>
              <a:gd name="T17" fmla="*/ 973329671 h 76"/>
              <a:gd name="T18" fmla="*/ 377138556 w 84"/>
              <a:gd name="T19" fmla="*/ 855353773 h 76"/>
              <a:gd name="T20" fmla="*/ 812296772 w 84"/>
              <a:gd name="T21" fmla="*/ 825858441 h 76"/>
              <a:gd name="T22" fmla="*/ 870321817 w 84"/>
              <a:gd name="T23" fmla="*/ 265452559 h 76"/>
              <a:gd name="T24" fmla="*/ 319118897 w 84"/>
              <a:gd name="T25" fmla="*/ 235957227 h 76"/>
              <a:gd name="T26" fmla="*/ 203074193 w 84"/>
              <a:gd name="T27" fmla="*/ 678381780 h 76"/>
              <a:gd name="T28" fmla="*/ 116044704 w 84"/>
              <a:gd name="T29" fmla="*/ 796363109 h 76"/>
              <a:gd name="T30" fmla="*/ 0 w 84"/>
              <a:gd name="T31" fmla="*/ 1032320336 h 76"/>
              <a:gd name="T32" fmla="*/ 87029489 w 84"/>
              <a:gd name="T33" fmla="*/ 1946664773 h 76"/>
              <a:gd name="T34" fmla="*/ 1218450544 w 84"/>
              <a:gd name="T35" fmla="*/ 2147483647 h 76"/>
              <a:gd name="T36" fmla="*/ 1479544396 w 84"/>
              <a:gd name="T37" fmla="*/ 2147483647 h 76"/>
              <a:gd name="T38" fmla="*/ 1653608760 w 84"/>
              <a:gd name="T39" fmla="*/ 2005655438 h 76"/>
              <a:gd name="T40" fmla="*/ 1682618589 w 84"/>
              <a:gd name="T41" fmla="*/ 2064640671 h 76"/>
              <a:gd name="T42" fmla="*/ 2001737486 w 84"/>
              <a:gd name="T43" fmla="*/ 2094136003 h 76"/>
              <a:gd name="T44" fmla="*/ 2147483647 w 84"/>
              <a:gd name="T45" fmla="*/ 1858178776 h 76"/>
              <a:gd name="T46" fmla="*/ 2147483647 w 84"/>
              <a:gd name="T47" fmla="*/ 1563230885 h 76"/>
              <a:gd name="T48" fmla="*/ 2001737486 w 84"/>
              <a:gd name="T49" fmla="*/ 1268282993 h 76"/>
              <a:gd name="T50" fmla="*/ 1682618589 w 84"/>
              <a:gd name="T51" fmla="*/ 1238787661 h 76"/>
              <a:gd name="T52" fmla="*/ 1450534567 w 84"/>
              <a:gd name="T53" fmla="*/ 1474744888 h 76"/>
              <a:gd name="T54" fmla="*/ 1421524737 w 84"/>
              <a:gd name="T55" fmla="*/ 1769692780 h 76"/>
              <a:gd name="T56" fmla="*/ 1479544396 w 84"/>
              <a:gd name="T57" fmla="*/ 1828683444 h 76"/>
              <a:gd name="T58" fmla="*/ 1305480033 w 84"/>
              <a:gd name="T59" fmla="*/ 1976160105 h 76"/>
              <a:gd name="T60" fmla="*/ 638232409 w 84"/>
              <a:gd name="T61" fmla="*/ 1828683444 h 76"/>
              <a:gd name="T62" fmla="*/ 1769648078 w 84"/>
              <a:gd name="T63" fmla="*/ 796363109 h 76"/>
              <a:gd name="T64" fmla="*/ 1885692782 w 84"/>
              <a:gd name="T65" fmla="*/ 943834339 h 7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84" h="76">
                <a:moveTo>
                  <a:pt x="65" y="32"/>
                </a:moveTo>
                <a:cubicBezTo>
                  <a:pt x="69" y="36"/>
                  <a:pt x="75" y="34"/>
                  <a:pt x="76" y="30"/>
                </a:cubicBezTo>
                <a:cubicBezTo>
                  <a:pt x="82" y="10"/>
                  <a:pt x="82" y="10"/>
                  <a:pt x="82" y="10"/>
                </a:cubicBezTo>
                <a:cubicBezTo>
                  <a:pt x="84" y="5"/>
                  <a:pt x="79" y="0"/>
                  <a:pt x="74" y="1"/>
                </a:cubicBezTo>
                <a:cubicBezTo>
                  <a:pt x="54" y="5"/>
                  <a:pt x="54" y="5"/>
                  <a:pt x="54" y="5"/>
                </a:cubicBezTo>
                <a:cubicBezTo>
                  <a:pt x="49" y="6"/>
                  <a:pt x="47" y="11"/>
                  <a:pt x="50" y="15"/>
                </a:cubicBezTo>
                <a:cubicBezTo>
                  <a:pt x="55" y="21"/>
                  <a:pt x="55" y="21"/>
                  <a:pt x="55" y="21"/>
                </a:cubicBezTo>
                <a:cubicBezTo>
                  <a:pt x="11" y="60"/>
                  <a:pt x="11" y="60"/>
                  <a:pt x="11" y="60"/>
                </a:cubicBezTo>
                <a:cubicBezTo>
                  <a:pt x="9" y="33"/>
                  <a:pt x="9" y="33"/>
                  <a:pt x="9" y="33"/>
                </a:cubicBezTo>
                <a:cubicBezTo>
                  <a:pt x="13" y="29"/>
                  <a:pt x="13" y="29"/>
                  <a:pt x="13" y="29"/>
                </a:cubicBezTo>
                <a:cubicBezTo>
                  <a:pt x="18" y="32"/>
                  <a:pt x="24" y="32"/>
                  <a:pt x="28" y="28"/>
                </a:cubicBezTo>
                <a:cubicBezTo>
                  <a:pt x="34" y="23"/>
                  <a:pt x="34" y="15"/>
                  <a:pt x="30" y="9"/>
                </a:cubicBezTo>
                <a:cubicBezTo>
                  <a:pt x="25" y="3"/>
                  <a:pt x="16" y="3"/>
                  <a:pt x="11" y="8"/>
                </a:cubicBezTo>
                <a:cubicBezTo>
                  <a:pt x="6" y="12"/>
                  <a:pt x="5" y="18"/>
                  <a:pt x="7" y="23"/>
                </a:cubicBezTo>
                <a:cubicBezTo>
                  <a:pt x="4" y="27"/>
                  <a:pt x="4" y="27"/>
                  <a:pt x="4" y="27"/>
                </a:cubicBezTo>
                <a:cubicBezTo>
                  <a:pt x="1" y="29"/>
                  <a:pt x="0" y="32"/>
                  <a:pt x="0" y="35"/>
                </a:cubicBezTo>
                <a:cubicBezTo>
                  <a:pt x="3" y="66"/>
                  <a:pt x="3" y="66"/>
                  <a:pt x="3" y="66"/>
                </a:cubicBezTo>
                <a:cubicBezTo>
                  <a:pt x="42" y="75"/>
                  <a:pt x="42" y="75"/>
                  <a:pt x="42" y="75"/>
                </a:cubicBezTo>
                <a:cubicBezTo>
                  <a:pt x="46" y="76"/>
                  <a:pt x="49" y="75"/>
                  <a:pt x="51" y="73"/>
                </a:cubicBezTo>
                <a:cubicBezTo>
                  <a:pt x="57" y="68"/>
                  <a:pt x="57" y="68"/>
                  <a:pt x="57" y="68"/>
                </a:cubicBezTo>
                <a:cubicBezTo>
                  <a:pt x="58" y="70"/>
                  <a:pt x="58" y="70"/>
                  <a:pt x="58" y="70"/>
                </a:cubicBezTo>
                <a:cubicBezTo>
                  <a:pt x="61" y="73"/>
                  <a:pt x="66" y="73"/>
                  <a:pt x="69" y="71"/>
                </a:cubicBezTo>
                <a:cubicBezTo>
                  <a:pt x="77" y="63"/>
                  <a:pt x="77" y="63"/>
                  <a:pt x="77" y="63"/>
                </a:cubicBezTo>
                <a:cubicBezTo>
                  <a:pt x="80" y="60"/>
                  <a:pt x="80" y="56"/>
                  <a:pt x="78" y="53"/>
                </a:cubicBezTo>
                <a:cubicBezTo>
                  <a:pt x="69" y="43"/>
                  <a:pt x="69" y="43"/>
                  <a:pt x="69" y="43"/>
                </a:cubicBezTo>
                <a:cubicBezTo>
                  <a:pt x="66" y="40"/>
                  <a:pt x="61" y="39"/>
                  <a:pt x="58" y="42"/>
                </a:cubicBezTo>
                <a:cubicBezTo>
                  <a:pt x="50" y="50"/>
                  <a:pt x="50" y="50"/>
                  <a:pt x="50" y="50"/>
                </a:cubicBezTo>
                <a:cubicBezTo>
                  <a:pt x="47" y="52"/>
                  <a:pt x="47" y="57"/>
                  <a:pt x="49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5" y="67"/>
                  <a:pt x="45" y="67"/>
                  <a:pt x="45" y="67"/>
                </a:cubicBezTo>
                <a:cubicBezTo>
                  <a:pt x="22" y="62"/>
                  <a:pt x="22" y="62"/>
                  <a:pt x="22" y="62"/>
                </a:cubicBezTo>
                <a:cubicBezTo>
                  <a:pt x="61" y="27"/>
                  <a:pt x="61" y="27"/>
                  <a:pt x="61" y="27"/>
                </a:cubicBezTo>
                <a:lnTo>
                  <a:pt x="65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93" name="稻壳儿小白白(http://dwz.cn/Wu2UP)"/>
          <p:cNvSpPr txBox="1">
            <a:spLocks noChangeArrowheads="1"/>
          </p:cNvSpPr>
          <p:nvPr/>
        </p:nvSpPr>
        <p:spPr bwMode="auto">
          <a:xfrm>
            <a:off x="5792631" y="1539256"/>
            <a:ext cx="2979589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公开数据太少，模型没学好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28695" name="稻壳儿小白白(http://dwz.cn/Wu2UP)"/>
          <p:cNvSpPr txBox="1">
            <a:spLocks noChangeArrowheads="1"/>
          </p:cNvSpPr>
          <p:nvPr/>
        </p:nvSpPr>
        <p:spPr bwMode="auto">
          <a:xfrm>
            <a:off x="5792631" y="2481614"/>
            <a:ext cx="202425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有些知识学的不对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28697" name="稻壳儿小白白(http://dwz.cn/Wu2UP)"/>
          <p:cNvSpPr txBox="1">
            <a:spLocks noChangeArrowheads="1"/>
          </p:cNvSpPr>
          <p:nvPr/>
        </p:nvSpPr>
        <p:spPr bwMode="auto">
          <a:xfrm>
            <a:off x="5792631" y="3506055"/>
            <a:ext cx="2209339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特定任务表现不佳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28699" name="稻壳儿小白白(http://dwz.cn/Wu2UP)"/>
          <p:cNvSpPr txBox="1">
            <a:spLocks noChangeArrowheads="1"/>
          </p:cNvSpPr>
          <p:nvPr/>
        </p:nvSpPr>
        <p:spPr bwMode="auto">
          <a:xfrm>
            <a:off x="5792631" y="4433321"/>
            <a:ext cx="196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不具备某些能力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145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195199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不同微调方式对比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Table 1"/>
          <p:cNvGraphicFramePr/>
          <p:nvPr>
            <p:custDataLst>
              <p:tags r:id="rId1"/>
            </p:custDataLst>
          </p:nvPr>
        </p:nvGraphicFramePr>
        <p:xfrm>
          <a:off x="1488074" y="2290177"/>
          <a:ext cx="7191375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275"/>
                <a:gridCol w="1438275"/>
                <a:gridCol w="1438275"/>
                <a:gridCol w="1438275"/>
                <a:gridCol w="1438275"/>
              </a:tblGrid>
              <a:tr h="655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复杂度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数据量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算力要求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适用用户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55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全量微调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高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很多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很高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有算法基础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55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高效微调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高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少量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较低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有算法基础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55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微调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低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按需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无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无算法基础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145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257556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基于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API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微调：基本流程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3174" y="1320811"/>
            <a:ext cx="6501981" cy="1465567"/>
          </a:xfrm>
          <a:prstGeom prst="rect">
            <a:avLst/>
          </a:prstGeom>
        </p:spPr>
      </p:pic>
      <p:sp>
        <p:nvSpPr>
          <p:cNvPr id="5124" name="空心弧 3"/>
          <p:cNvSpPr/>
          <p:nvPr/>
        </p:nvSpPr>
        <p:spPr bwMode="auto">
          <a:xfrm rot="16921077">
            <a:off x="3298387" y="3033684"/>
            <a:ext cx="2431756" cy="2331139"/>
          </a:xfrm>
          <a:custGeom>
            <a:avLst/>
            <a:gdLst>
              <a:gd name="T0" fmla="*/ 1101990 w 2788528"/>
              <a:gd name="T1" fmla="*/ 30507 h 2753783"/>
              <a:gd name="T2" fmla="*/ 2754655 w 2788528"/>
              <a:gd name="T3" fmla="*/ 1078660 h 2753783"/>
              <a:gd name="T4" fmla="*/ 2082798 w 2788528"/>
              <a:gd name="T5" fmla="*/ 1225639 h 2753783"/>
              <a:gd name="T6" fmla="*/ 1247724 w 2788528"/>
              <a:gd name="T7" fmla="*/ 702590 h 2753783"/>
              <a:gd name="T8" fmla="*/ 1101990 w 2788528"/>
              <a:gd name="T9" fmla="*/ 30507 h 27537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8528" h="2753783">
                <a:moveTo>
                  <a:pt x="1102337" y="30519"/>
                </a:moveTo>
                <a:cubicBezTo>
                  <a:pt x="1851532" y="-127902"/>
                  <a:pt x="2589801" y="340355"/>
                  <a:pt x="2755523" y="1079075"/>
                </a:cubicBezTo>
                <a:lnTo>
                  <a:pt x="2083454" y="1226110"/>
                </a:lnTo>
                <a:cubicBezTo>
                  <a:pt x="1998817" y="858048"/>
                  <a:pt x="1626466" y="624810"/>
                  <a:pt x="1248117" y="702860"/>
                </a:cubicBezTo>
                <a:lnTo>
                  <a:pt x="1102337" y="30519"/>
                </a:ln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25" name="空心弧 4"/>
          <p:cNvSpPr/>
          <p:nvPr/>
        </p:nvSpPr>
        <p:spPr bwMode="auto">
          <a:xfrm rot="10221374">
            <a:off x="3347371" y="3004293"/>
            <a:ext cx="2362118" cy="2403954"/>
          </a:xfrm>
          <a:custGeom>
            <a:avLst/>
            <a:gdLst>
              <a:gd name="T0" fmla="*/ 1634314 w 2789647"/>
              <a:gd name="T1" fmla="*/ 20505 h 2754576"/>
              <a:gd name="T2" fmla="*/ 2770679 w 2789647"/>
              <a:gd name="T3" fmla="*/ 1602003 h 2754576"/>
              <a:gd name="T4" fmla="*/ 2097345 w 2789647"/>
              <a:gd name="T5" fmla="*/ 1492369 h 2754576"/>
              <a:gd name="T6" fmla="*/ 1515616 w 2789647"/>
              <a:gd name="T7" fmla="*/ 692711 h 2754576"/>
              <a:gd name="T8" fmla="*/ 1634314 w 2789647"/>
              <a:gd name="T9" fmla="*/ 20505 h 2754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9647" h="2754576">
                <a:moveTo>
                  <a:pt x="1634554" y="20495"/>
                </a:moveTo>
                <a:cubicBezTo>
                  <a:pt x="2388389" y="150361"/>
                  <a:pt x="2895510" y="855687"/>
                  <a:pt x="2771086" y="1601233"/>
                </a:cubicBezTo>
                <a:lnTo>
                  <a:pt x="2097653" y="1491652"/>
                </a:lnTo>
                <a:cubicBezTo>
                  <a:pt x="2162163" y="1114477"/>
                  <a:pt x="1902179" y="757321"/>
                  <a:pt x="1515839" y="692378"/>
                </a:cubicBezTo>
                <a:lnTo>
                  <a:pt x="1634554" y="20495"/>
                </a:ln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26" name="空心弧 5"/>
          <p:cNvSpPr/>
          <p:nvPr/>
        </p:nvSpPr>
        <p:spPr bwMode="auto">
          <a:xfrm rot="851343">
            <a:off x="3323011" y="2983376"/>
            <a:ext cx="2360794" cy="2402895"/>
          </a:xfrm>
          <a:custGeom>
            <a:avLst/>
            <a:gdLst>
              <a:gd name="T0" fmla="*/ 1062536 w 2788529"/>
              <a:gd name="T1" fmla="*/ 39466 h 2753782"/>
              <a:gd name="T2" fmla="*/ 2117990 w 2788529"/>
              <a:gd name="T3" fmla="*/ 200461 h 2753782"/>
              <a:gd name="T4" fmla="*/ 2751950 w 2788529"/>
              <a:gd name="T5" fmla="*/ 1067462 h 2753782"/>
              <a:gd name="T6" fmla="*/ 2083866 w 2788529"/>
              <a:gd name="T7" fmla="*/ 1219806 h 2753782"/>
              <a:gd name="T8" fmla="*/ 1758697 w 2788529"/>
              <a:gd name="T9" fmla="*/ 784275 h 2753782"/>
              <a:gd name="T10" fmla="*/ 1227338 w 2788529"/>
              <a:gd name="T11" fmla="*/ 704907 h 2753782"/>
              <a:gd name="T12" fmla="*/ 1062536 w 2788529"/>
              <a:gd name="T13" fmla="*/ 39466 h 27537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88529" h="2753782">
                <a:moveTo>
                  <a:pt x="1062871" y="39458"/>
                </a:moveTo>
                <a:cubicBezTo>
                  <a:pt x="1422483" y="-47441"/>
                  <a:pt x="1802327" y="10470"/>
                  <a:pt x="2118658" y="200422"/>
                </a:cubicBezTo>
                <a:cubicBezTo>
                  <a:pt x="2439675" y="393188"/>
                  <a:pt x="2668330" y="705737"/>
                  <a:pt x="2752818" y="1067257"/>
                </a:cubicBezTo>
                <a:lnTo>
                  <a:pt x="2084523" y="1219571"/>
                </a:lnTo>
                <a:cubicBezTo>
                  <a:pt x="2040913" y="1037492"/>
                  <a:pt x="1923570" y="880402"/>
                  <a:pt x="1759252" y="784124"/>
                </a:cubicBezTo>
                <a:cubicBezTo>
                  <a:pt x="1599636" y="690602"/>
                  <a:pt x="1408708" y="662097"/>
                  <a:pt x="1227725" y="704771"/>
                </a:cubicBezTo>
                <a:lnTo>
                  <a:pt x="1062871" y="39458"/>
                </a:ln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27" name="空心弧 6"/>
          <p:cNvSpPr/>
          <p:nvPr/>
        </p:nvSpPr>
        <p:spPr bwMode="auto">
          <a:xfrm rot="4607761">
            <a:off x="3405888" y="3144628"/>
            <a:ext cx="2431756" cy="2331139"/>
          </a:xfrm>
          <a:custGeom>
            <a:avLst/>
            <a:gdLst>
              <a:gd name="T0" fmla="*/ 1716943 w 2788528"/>
              <a:gd name="T1" fmla="*/ 37495 h 2753783"/>
              <a:gd name="T2" fmla="*/ 2751569 w 2788528"/>
              <a:gd name="T3" fmla="*/ 1687503 h 2753783"/>
              <a:gd name="T4" fmla="*/ 2078139 w 2788528"/>
              <a:gd name="T5" fmla="*/ 1533180 h 2753783"/>
              <a:gd name="T6" fmla="*/ 1554870 w 2788528"/>
              <a:gd name="T7" fmla="*/ 709057 h 2753783"/>
              <a:gd name="T8" fmla="*/ 1716943 w 2788528"/>
              <a:gd name="T9" fmla="*/ 37495 h 27537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8528" h="2753783">
                <a:moveTo>
                  <a:pt x="1717484" y="37509"/>
                </a:moveTo>
                <a:cubicBezTo>
                  <a:pt x="2463405" y="213057"/>
                  <a:pt x="2925780" y="950499"/>
                  <a:pt x="2752436" y="1688152"/>
                </a:cubicBezTo>
                <a:lnTo>
                  <a:pt x="2078794" y="1533769"/>
                </a:lnTo>
                <a:cubicBezTo>
                  <a:pt x="2167607" y="1165147"/>
                  <a:pt x="1933288" y="796080"/>
                  <a:pt x="1555360" y="709330"/>
                </a:cubicBezTo>
                <a:lnTo>
                  <a:pt x="1717484" y="37509"/>
                </a:ln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28" name="Freeform 34"/>
          <p:cNvSpPr/>
          <p:nvPr/>
        </p:nvSpPr>
        <p:spPr bwMode="auto">
          <a:xfrm>
            <a:off x="3720978" y="3508173"/>
            <a:ext cx="307941" cy="279874"/>
          </a:xfrm>
          <a:custGeom>
            <a:avLst/>
            <a:gdLst>
              <a:gd name="T0" fmla="*/ 363537 w 136"/>
              <a:gd name="T1" fmla="*/ 128270 h 120"/>
              <a:gd name="T2" fmla="*/ 181769 w 136"/>
              <a:gd name="T3" fmla="*/ 0 h 120"/>
              <a:gd name="T4" fmla="*/ 0 w 136"/>
              <a:gd name="T5" fmla="*/ 128270 h 120"/>
              <a:gd name="T6" fmla="*/ 98903 w 136"/>
              <a:gd name="T7" fmla="*/ 243179 h 120"/>
              <a:gd name="T8" fmla="*/ 58807 w 136"/>
              <a:gd name="T9" fmla="*/ 320675 h 120"/>
              <a:gd name="T10" fmla="*/ 195134 w 136"/>
              <a:gd name="T11" fmla="*/ 256540 h 120"/>
              <a:gd name="T12" fmla="*/ 363537 w 136"/>
              <a:gd name="T13" fmla="*/ 128270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6" y="0"/>
                  <a:pt x="68" y="0"/>
                </a:cubicBezTo>
                <a:cubicBezTo>
                  <a:pt x="31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7" y="106"/>
                  <a:pt x="22" y="120"/>
                </a:cubicBezTo>
                <a:cubicBezTo>
                  <a:pt x="22" y="120"/>
                  <a:pt x="54" y="111"/>
                  <a:pt x="73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29" name="Freeform 64"/>
          <p:cNvSpPr>
            <a:spLocks noEditPoints="1"/>
          </p:cNvSpPr>
          <p:nvPr/>
        </p:nvSpPr>
        <p:spPr bwMode="auto">
          <a:xfrm>
            <a:off x="3760166" y="4746293"/>
            <a:ext cx="276697" cy="272990"/>
          </a:xfrm>
          <a:custGeom>
            <a:avLst/>
            <a:gdLst>
              <a:gd name="T0" fmla="*/ 307354 w 133"/>
              <a:gd name="T1" fmla="*/ 0 h 127"/>
              <a:gd name="T2" fmla="*/ 22130 w 133"/>
              <a:gd name="T3" fmla="*/ 0 h 127"/>
              <a:gd name="T4" fmla="*/ 0 w 133"/>
              <a:gd name="T5" fmla="*/ 22163 h 127"/>
              <a:gd name="T6" fmla="*/ 0 w 133"/>
              <a:gd name="T7" fmla="*/ 224088 h 127"/>
              <a:gd name="T8" fmla="*/ 22130 w 133"/>
              <a:gd name="T9" fmla="*/ 246250 h 127"/>
              <a:gd name="T10" fmla="*/ 130318 w 133"/>
              <a:gd name="T11" fmla="*/ 246250 h 127"/>
              <a:gd name="T12" fmla="*/ 98353 w 133"/>
              <a:gd name="T13" fmla="*/ 290575 h 127"/>
              <a:gd name="T14" fmla="*/ 98353 w 133"/>
              <a:gd name="T15" fmla="*/ 312738 h 127"/>
              <a:gd name="T16" fmla="*/ 130318 w 133"/>
              <a:gd name="T17" fmla="*/ 312738 h 127"/>
              <a:gd name="T18" fmla="*/ 196707 w 133"/>
              <a:gd name="T19" fmla="*/ 312738 h 127"/>
              <a:gd name="T20" fmla="*/ 231130 w 133"/>
              <a:gd name="T21" fmla="*/ 312738 h 127"/>
              <a:gd name="T22" fmla="*/ 231130 w 133"/>
              <a:gd name="T23" fmla="*/ 290575 h 127"/>
              <a:gd name="T24" fmla="*/ 196707 w 133"/>
              <a:gd name="T25" fmla="*/ 246250 h 127"/>
              <a:gd name="T26" fmla="*/ 307354 w 133"/>
              <a:gd name="T27" fmla="*/ 246250 h 127"/>
              <a:gd name="T28" fmla="*/ 327025 w 133"/>
              <a:gd name="T29" fmla="*/ 224088 h 127"/>
              <a:gd name="T30" fmla="*/ 327025 w 133"/>
              <a:gd name="T31" fmla="*/ 22163 h 127"/>
              <a:gd name="T32" fmla="*/ 307354 w 133"/>
              <a:gd name="T33" fmla="*/ 0 h 127"/>
              <a:gd name="T34" fmla="*/ 147530 w 133"/>
              <a:gd name="T35" fmla="*/ 219163 h 127"/>
              <a:gd name="T36" fmla="*/ 164742 w 133"/>
              <a:gd name="T37" fmla="*/ 201925 h 127"/>
              <a:gd name="T38" fmla="*/ 184413 w 133"/>
              <a:gd name="T39" fmla="*/ 219163 h 127"/>
              <a:gd name="T40" fmla="*/ 164742 w 133"/>
              <a:gd name="T41" fmla="*/ 238863 h 127"/>
              <a:gd name="T42" fmla="*/ 147530 w 133"/>
              <a:gd name="T43" fmla="*/ 219163 h 127"/>
              <a:gd name="T44" fmla="*/ 304895 w 133"/>
              <a:gd name="T45" fmla="*/ 194538 h 127"/>
              <a:gd name="T46" fmla="*/ 24588 w 133"/>
              <a:gd name="T47" fmla="*/ 194538 h 127"/>
              <a:gd name="T48" fmla="*/ 24588 w 133"/>
              <a:gd name="T49" fmla="*/ 24625 h 127"/>
              <a:gd name="T50" fmla="*/ 304895 w 133"/>
              <a:gd name="T51" fmla="*/ 24625 h 127"/>
              <a:gd name="T52" fmla="*/ 304895 w 133"/>
              <a:gd name="T53" fmla="*/ 194538 h 12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0" name="Freeform 110"/>
          <p:cNvSpPr/>
          <p:nvPr/>
        </p:nvSpPr>
        <p:spPr bwMode="auto">
          <a:xfrm>
            <a:off x="5159538" y="4818313"/>
            <a:ext cx="68578" cy="70697"/>
          </a:xfrm>
          <a:custGeom>
            <a:avLst/>
            <a:gdLst>
              <a:gd name="T0" fmla="*/ 0 w 41"/>
              <a:gd name="T1" fmla="*/ 77014 h 41"/>
              <a:gd name="T2" fmla="*/ 5924 w 41"/>
              <a:gd name="T3" fmla="*/ 80963 h 41"/>
              <a:gd name="T4" fmla="*/ 80962 w 41"/>
              <a:gd name="T5" fmla="*/ 5924 h 41"/>
              <a:gd name="T6" fmla="*/ 77013 w 41"/>
              <a:gd name="T7" fmla="*/ 0 h 41"/>
              <a:gd name="T8" fmla="*/ 0 w 41"/>
              <a:gd name="T9" fmla="*/ 77014 h 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" h="41">
                <a:moveTo>
                  <a:pt x="0" y="39"/>
                </a:moveTo>
                <a:lnTo>
                  <a:pt x="3" y="41"/>
                </a:lnTo>
                <a:lnTo>
                  <a:pt x="41" y="3"/>
                </a:lnTo>
                <a:lnTo>
                  <a:pt x="39" y="0"/>
                </a:lnTo>
                <a:lnTo>
                  <a:pt x="0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1" name="Freeform 111"/>
          <p:cNvSpPr/>
          <p:nvPr/>
        </p:nvSpPr>
        <p:spPr bwMode="auto">
          <a:xfrm>
            <a:off x="5143386" y="4798984"/>
            <a:ext cx="75463" cy="80229"/>
          </a:xfrm>
          <a:custGeom>
            <a:avLst/>
            <a:gdLst>
              <a:gd name="T0" fmla="*/ 74757 w 44"/>
              <a:gd name="T1" fmla="*/ 0 h 46"/>
              <a:gd name="T2" fmla="*/ 0 w 44"/>
              <a:gd name="T3" fmla="*/ 78064 h 46"/>
              <a:gd name="T4" fmla="*/ 12123 w 44"/>
              <a:gd name="T5" fmla="*/ 92075 h 46"/>
              <a:gd name="T6" fmla="*/ 88900 w 44"/>
              <a:gd name="T7" fmla="*/ 16013 h 46"/>
              <a:gd name="T8" fmla="*/ 74757 w 44"/>
              <a:gd name="T9" fmla="*/ 0 h 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4" h="46">
                <a:moveTo>
                  <a:pt x="37" y="0"/>
                </a:moveTo>
                <a:lnTo>
                  <a:pt x="0" y="39"/>
                </a:lnTo>
                <a:lnTo>
                  <a:pt x="6" y="46"/>
                </a:lnTo>
                <a:lnTo>
                  <a:pt x="44" y="8"/>
                </a:lnTo>
                <a:lnTo>
                  <a:pt x="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2" name="Freeform 112"/>
          <p:cNvSpPr/>
          <p:nvPr/>
        </p:nvSpPr>
        <p:spPr bwMode="auto">
          <a:xfrm>
            <a:off x="5129882" y="4787863"/>
            <a:ext cx="71226" cy="73345"/>
          </a:xfrm>
          <a:custGeom>
            <a:avLst/>
            <a:gdLst>
              <a:gd name="T0" fmla="*/ 0 w 42"/>
              <a:gd name="T1" fmla="*/ 76125 h 42"/>
              <a:gd name="T2" fmla="*/ 8013 w 42"/>
              <a:gd name="T3" fmla="*/ 84138 h 42"/>
              <a:gd name="T4" fmla="*/ 84137 w 42"/>
              <a:gd name="T5" fmla="*/ 8013 h 42"/>
              <a:gd name="T6" fmla="*/ 76124 w 42"/>
              <a:gd name="T7" fmla="*/ 0 h 42"/>
              <a:gd name="T8" fmla="*/ 0 w 42"/>
              <a:gd name="T9" fmla="*/ 76125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" h="42">
                <a:moveTo>
                  <a:pt x="0" y="38"/>
                </a:moveTo>
                <a:lnTo>
                  <a:pt x="4" y="42"/>
                </a:lnTo>
                <a:lnTo>
                  <a:pt x="42" y="4"/>
                </a:lnTo>
                <a:lnTo>
                  <a:pt x="38" y="0"/>
                </a:lnTo>
                <a:lnTo>
                  <a:pt x="0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3" name="Freeform 113"/>
          <p:cNvSpPr/>
          <p:nvPr/>
        </p:nvSpPr>
        <p:spPr bwMode="auto">
          <a:xfrm>
            <a:off x="5111083" y="4859884"/>
            <a:ext cx="48455" cy="48455"/>
          </a:xfrm>
          <a:custGeom>
            <a:avLst/>
            <a:gdLst>
              <a:gd name="T0" fmla="*/ 57150 w 28"/>
              <a:gd name="T1" fmla="*/ 39688 h 28"/>
              <a:gd name="T2" fmla="*/ 16329 w 28"/>
              <a:gd name="T3" fmla="*/ 0 h 28"/>
              <a:gd name="T4" fmla="*/ 0 w 28"/>
              <a:gd name="T5" fmla="*/ 39688 h 28"/>
              <a:gd name="T6" fmla="*/ 18370 w 28"/>
              <a:gd name="T7" fmla="*/ 55563 h 28"/>
              <a:gd name="T8" fmla="*/ 57150 w 28"/>
              <a:gd name="T9" fmla="*/ 39688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" h="28">
                <a:moveTo>
                  <a:pt x="28" y="20"/>
                </a:moveTo>
                <a:lnTo>
                  <a:pt x="8" y="0"/>
                </a:lnTo>
                <a:lnTo>
                  <a:pt x="0" y="20"/>
                </a:lnTo>
                <a:lnTo>
                  <a:pt x="9" y="28"/>
                </a:lnTo>
                <a:lnTo>
                  <a:pt x="28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4" name="Freeform 114"/>
          <p:cNvSpPr/>
          <p:nvPr/>
        </p:nvSpPr>
        <p:spPr bwMode="auto">
          <a:xfrm>
            <a:off x="5099167" y="4900131"/>
            <a:ext cx="24095" cy="22242"/>
          </a:xfrm>
          <a:custGeom>
            <a:avLst/>
            <a:gdLst>
              <a:gd name="T0" fmla="*/ 0 w 14"/>
              <a:gd name="T1" fmla="*/ 25400 h 13"/>
              <a:gd name="T2" fmla="*/ 28575 w 14"/>
              <a:gd name="T3" fmla="*/ 11723 h 13"/>
              <a:gd name="T4" fmla="*/ 12246 w 14"/>
              <a:gd name="T5" fmla="*/ 0 h 13"/>
              <a:gd name="T6" fmla="*/ 0 w 14"/>
              <a:gd name="T7" fmla="*/ 25400 h 1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" h="13">
                <a:moveTo>
                  <a:pt x="0" y="13"/>
                </a:moveTo>
                <a:lnTo>
                  <a:pt x="14" y="6"/>
                </a:lnTo>
                <a:lnTo>
                  <a:pt x="6" y="0"/>
                </a:lnTo>
                <a:lnTo>
                  <a:pt x="0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5" name="Freeform 115"/>
          <p:cNvSpPr/>
          <p:nvPr/>
        </p:nvSpPr>
        <p:spPr bwMode="auto">
          <a:xfrm>
            <a:off x="5199784" y="4769858"/>
            <a:ext cx="47131" cy="50044"/>
          </a:xfrm>
          <a:custGeom>
            <a:avLst/>
            <a:gdLst>
              <a:gd name="T0" fmla="*/ 13891 w 28"/>
              <a:gd name="T1" fmla="*/ 0 h 28"/>
              <a:gd name="T2" fmla="*/ 0 w 28"/>
              <a:gd name="T3" fmla="*/ 16329 h 28"/>
              <a:gd name="T4" fmla="*/ 39687 w 28"/>
              <a:gd name="T5" fmla="*/ 57150 h 28"/>
              <a:gd name="T6" fmla="*/ 55562 w 28"/>
              <a:gd name="T7" fmla="*/ 40821 h 28"/>
              <a:gd name="T8" fmla="*/ 13891 w 28"/>
              <a:gd name="T9" fmla="*/ 0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" h="28">
                <a:moveTo>
                  <a:pt x="7" y="0"/>
                </a:moveTo>
                <a:lnTo>
                  <a:pt x="0" y="8"/>
                </a:lnTo>
                <a:lnTo>
                  <a:pt x="20" y="28"/>
                </a:lnTo>
                <a:lnTo>
                  <a:pt x="28" y="20"/>
                </a:lnTo>
                <a:lnTo>
                  <a:pt x="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6" name="Freeform 116"/>
          <p:cNvSpPr/>
          <p:nvPr/>
        </p:nvSpPr>
        <p:spPr bwMode="auto">
          <a:xfrm>
            <a:off x="4982134" y="4746293"/>
            <a:ext cx="190908" cy="238304"/>
          </a:xfrm>
          <a:custGeom>
            <a:avLst/>
            <a:gdLst>
              <a:gd name="T0" fmla="*/ 209323 w 112"/>
              <a:gd name="T1" fmla="*/ 202780 h 136"/>
              <a:gd name="T2" fmla="*/ 167056 w 112"/>
              <a:gd name="T3" fmla="*/ 202780 h 136"/>
              <a:gd name="T4" fmla="*/ 167056 w 112"/>
              <a:gd name="T5" fmla="*/ 258996 h 136"/>
              <a:gd name="T6" fmla="*/ 14089 w 112"/>
              <a:gd name="T7" fmla="*/ 258996 h 136"/>
              <a:gd name="T8" fmla="*/ 14089 w 112"/>
              <a:gd name="T9" fmla="*/ 64247 h 136"/>
              <a:gd name="T10" fmla="*/ 209323 w 112"/>
              <a:gd name="T11" fmla="*/ 64247 h 136"/>
              <a:gd name="T12" fmla="*/ 209323 w 112"/>
              <a:gd name="T13" fmla="*/ 80309 h 136"/>
              <a:gd name="T14" fmla="*/ 225425 w 112"/>
              <a:gd name="T15" fmla="*/ 64247 h 136"/>
              <a:gd name="T16" fmla="*/ 225425 w 112"/>
              <a:gd name="T17" fmla="*/ 12046 h 136"/>
              <a:gd name="T18" fmla="*/ 195234 w 112"/>
              <a:gd name="T19" fmla="*/ 12046 h 136"/>
              <a:gd name="T20" fmla="*/ 195234 w 112"/>
              <a:gd name="T21" fmla="*/ 40154 h 136"/>
              <a:gd name="T22" fmla="*/ 191209 w 112"/>
              <a:gd name="T23" fmla="*/ 40154 h 136"/>
              <a:gd name="T24" fmla="*/ 191209 w 112"/>
              <a:gd name="T25" fmla="*/ 0 h 136"/>
              <a:gd name="T26" fmla="*/ 179132 w 112"/>
              <a:gd name="T27" fmla="*/ 0 h 136"/>
              <a:gd name="T28" fmla="*/ 179132 w 112"/>
              <a:gd name="T29" fmla="*/ 40154 h 136"/>
              <a:gd name="T30" fmla="*/ 175107 w 112"/>
              <a:gd name="T31" fmla="*/ 40154 h 136"/>
              <a:gd name="T32" fmla="*/ 175107 w 112"/>
              <a:gd name="T33" fmla="*/ 12046 h 136"/>
              <a:gd name="T34" fmla="*/ 159005 w 112"/>
              <a:gd name="T35" fmla="*/ 12046 h 136"/>
              <a:gd name="T36" fmla="*/ 159005 w 112"/>
              <a:gd name="T37" fmla="*/ 40154 h 136"/>
              <a:gd name="T38" fmla="*/ 152967 w 112"/>
              <a:gd name="T39" fmla="*/ 40154 h 136"/>
              <a:gd name="T40" fmla="*/ 152967 w 112"/>
              <a:gd name="T41" fmla="*/ 0 h 136"/>
              <a:gd name="T42" fmla="*/ 144916 w 112"/>
              <a:gd name="T43" fmla="*/ 0 h 136"/>
              <a:gd name="T44" fmla="*/ 144916 w 112"/>
              <a:gd name="T45" fmla="*/ 40154 h 136"/>
              <a:gd name="T46" fmla="*/ 136865 w 112"/>
              <a:gd name="T47" fmla="*/ 40154 h 136"/>
              <a:gd name="T48" fmla="*/ 136865 w 112"/>
              <a:gd name="T49" fmla="*/ 12046 h 136"/>
              <a:gd name="T50" fmla="*/ 120763 w 112"/>
              <a:gd name="T51" fmla="*/ 12046 h 136"/>
              <a:gd name="T52" fmla="*/ 120763 w 112"/>
              <a:gd name="T53" fmla="*/ 40154 h 136"/>
              <a:gd name="T54" fmla="*/ 114725 w 112"/>
              <a:gd name="T55" fmla="*/ 40154 h 136"/>
              <a:gd name="T56" fmla="*/ 114725 w 112"/>
              <a:gd name="T57" fmla="*/ 0 h 136"/>
              <a:gd name="T58" fmla="*/ 106674 w 112"/>
              <a:gd name="T59" fmla="*/ 0 h 136"/>
              <a:gd name="T60" fmla="*/ 106674 w 112"/>
              <a:gd name="T61" fmla="*/ 40154 h 136"/>
              <a:gd name="T62" fmla="*/ 102649 w 112"/>
              <a:gd name="T63" fmla="*/ 40154 h 136"/>
              <a:gd name="T64" fmla="*/ 102649 w 112"/>
              <a:gd name="T65" fmla="*/ 12046 h 136"/>
              <a:gd name="T66" fmla="*/ 86547 w 112"/>
              <a:gd name="T67" fmla="*/ 12046 h 136"/>
              <a:gd name="T68" fmla="*/ 86547 w 112"/>
              <a:gd name="T69" fmla="*/ 40154 h 136"/>
              <a:gd name="T70" fmla="*/ 80509 w 112"/>
              <a:gd name="T71" fmla="*/ 40154 h 136"/>
              <a:gd name="T72" fmla="*/ 80509 w 112"/>
              <a:gd name="T73" fmla="*/ 0 h 136"/>
              <a:gd name="T74" fmla="*/ 70445 w 112"/>
              <a:gd name="T75" fmla="*/ 0 h 136"/>
              <a:gd name="T76" fmla="*/ 70445 w 112"/>
              <a:gd name="T77" fmla="*/ 40154 h 136"/>
              <a:gd name="T78" fmla="*/ 64407 w 112"/>
              <a:gd name="T79" fmla="*/ 40154 h 136"/>
              <a:gd name="T80" fmla="*/ 64407 w 112"/>
              <a:gd name="T81" fmla="*/ 12046 h 136"/>
              <a:gd name="T82" fmla="*/ 50318 w 112"/>
              <a:gd name="T83" fmla="*/ 12046 h 136"/>
              <a:gd name="T84" fmla="*/ 50318 w 112"/>
              <a:gd name="T85" fmla="*/ 40154 h 136"/>
              <a:gd name="T86" fmla="*/ 46293 w 112"/>
              <a:gd name="T87" fmla="*/ 40154 h 136"/>
              <a:gd name="T88" fmla="*/ 46293 w 112"/>
              <a:gd name="T89" fmla="*/ 0 h 136"/>
              <a:gd name="T90" fmla="*/ 34216 w 112"/>
              <a:gd name="T91" fmla="*/ 0 h 136"/>
              <a:gd name="T92" fmla="*/ 34216 w 112"/>
              <a:gd name="T93" fmla="*/ 40154 h 136"/>
              <a:gd name="T94" fmla="*/ 30191 w 112"/>
              <a:gd name="T95" fmla="*/ 40154 h 136"/>
              <a:gd name="T96" fmla="*/ 30191 w 112"/>
              <a:gd name="T97" fmla="*/ 12046 h 136"/>
              <a:gd name="T98" fmla="*/ 0 w 112"/>
              <a:gd name="T99" fmla="*/ 12046 h 136"/>
              <a:gd name="T100" fmla="*/ 0 w 112"/>
              <a:gd name="T101" fmla="*/ 48185 h 136"/>
              <a:gd name="T102" fmla="*/ 0 w 112"/>
              <a:gd name="T103" fmla="*/ 56216 h 136"/>
              <a:gd name="T104" fmla="*/ 0 w 112"/>
              <a:gd name="T105" fmla="*/ 273050 h 136"/>
              <a:gd name="T106" fmla="*/ 179132 w 112"/>
              <a:gd name="T107" fmla="*/ 273050 h 136"/>
              <a:gd name="T108" fmla="*/ 225425 w 112"/>
              <a:gd name="T109" fmla="*/ 220849 h 136"/>
              <a:gd name="T110" fmla="*/ 225425 w 112"/>
              <a:gd name="T111" fmla="*/ 168649 h 136"/>
              <a:gd name="T112" fmla="*/ 209323 w 112"/>
              <a:gd name="T113" fmla="*/ 184710 h 136"/>
              <a:gd name="T114" fmla="*/ 209323 w 112"/>
              <a:gd name="T115" fmla="*/ 202780 h 1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12" h="136">
                <a:moveTo>
                  <a:pt x="104" y="101"/>
                </a:moveTo>
                <a:lnTo>
                  <a:pt x="83" y="101"/>
                </a:lnTo>
                <a:lnTo>
                  <a:pt x="83" y="129"/>
                </a:lnTo>
                <a:lnTo>
                  <a:pt x="7" y="129"/>
                </a:lnTo>
                <a:lnTo>
                  <a:pt x="7" y="32"/>
                </a:lnTo>
                <a:lnTo>
                  <a:pt x="104" y="32"/>
                </a:lnTo>
                <a:lnTo>
                  <a:pt x="104" y="40"/>
                </a:lnTo>
                <a:lnTo>
                  <a:pt x="112" y="32"/>
                </a:lnTo>
                <a:lnTo>
                  <a:pt x="112" y="6"/>
                </a:lnTo>
                <a:lnTo>
                  <a:pt x="97" y="6"/>
                </a:lnTo>
                <a:lnTo>
                  <a:pt x="97" y="20"/>
                </a:lnTo>
                <a:lnTo>
                  <a:pt x="95" y="20"/>
                </a:lnTo>
                <a:lnTo>
                  <a:pt x="95" y="0"/>
                </a:lnTo>
                <a:lnTo>
                  <a:pt x="89" y="0"/>
                </a:lnTo>
                <a:lnTo>
                  <a:pt x="89" y="20"/>
                </a:lnTo>
                <a:lnTo>
                  <a:pt x="87" y="20"/>
                </a:lnTo>
                <a:lnTo>
                  <a:pt x="87" y="6"/>
                </a:lnTo>
                <a:lnTo>
                  <a:pt x="79" y="6"/>
                </a:lnTo>
                <a:lnTo>
                  <a:pt x="79" y="20"/>
                </a:lnTo>
                <a:lnTo>
                  <a:pt x="76" y="20"/>
                </a:lnTo>
                <a:lnTo>
                  <a:pt x="76" y="0"/>
                </a:lnTo>
                <a:lnTo>
                  <a:pt x="72" y="0"/>
                </a:lnTo>
                <a:lnTo>
                  <a:pt x="72" y="20"/>
                </a:lnTo>
                <a:lnTo>
                  <a:pt x="68" y="20"/>
                </a:lnTo>
                <a:lnTo>
                  <a:pt x="68" y="6"/>
                </a:lnTo>
                <a:lnTo>
                  <a:pt x="60" y="6"/>
                </a:lnTo>
                <a:lnTo>
                  <a:pt x="60" y="20"/>
                </a:lnTo>
                <a:lnTo>
                  <a:pt x="57" y="20"/>
                </a:lnTo>
                <a:lnTo>
                  <a:pt x="57" y="0"/>
                </a:lnTo>
                <a:lnTo>
                  <a:pt x="53" y="0"/>
                </a:lnTo>
                <a:lnTo>
                  <a:pt x="53" y="20"/>
                </a:lnTo>
                <a:lnTo>
                  <a:pt x="51" y="20"/>
                </a:lnTo>
                <a:lnTo>
                  <a:pt x="51" y="6"/>
                </a:lnTo>
                <a:lnTo>
                  <a:pt x="43" y="6"/>
                </a:lnTo>
                <a:lnTo>
                  <a:pt x="43" y="20"/>
                </a:lnTo>
                <a:lnTo>
                  <a:pt x="40" y="20"/>
                </a:lnTo>
                <a:lnTo>
                  <a:pt x="40" y="0"/>
                </a:lnTo>
                <a:lnTo>
                  <a:pt x="35" y="0"/>
                </a:lnTo>
                <a:lnTo>
                  <a:pt x="35" y="20"/>
                </a:lnTo>
                <a:lnTo>
                  <a:pt x="32" y="20"/>
                </a:lnTo>
                <a:lnTo>
                  <a:pt x="32" y="6"/>
                </a:lnTo>
                <a:lnTo>
                  <a:pt x="25" y="6"/>
                </a:lnTo>
                <a:lnTo>
                  <a:pt x="25" y="20"/>
                </a:lnTo>
                <a:lnTo>
                  <a:pt x="23" y="20"/>
                </a:lnTo>
                <a:lnTo>
                  <a:pt x="23" y="0"/>
                </a:lnTo>
                <a:lnTo>
                  <a:pt x="17" y="0"/>
                </a:lnTo>
                <a:lnTo>
                  <a:pt x="17" y="20"/>
                </a:lnTo>
                <a:lnTo>
                  <a:pt x="15" y="20"/>
                </a:lnTo>
                <a:lnTo>
                  <a:pt x="15" y="6"/>
                </a:lnTo>
                <a:lnTo>
                  <a:pt x="0" y="6"/>
                </a:lnTo>
                <a:lnTo>
                  <a:pt x="0" y="24"/>
                </a:lnTo>
                <a:lnTo>
                  <a:pt x="0" y="28"/>
                </a:lnTo>
                <a:lnTo>
                  <a:pt x="0" y="136"/>
                </a:lnTo>
                <a:lnTo>
                  <a:pt x="89" y="136"/>
                </a:lnTo>
                <a:lnTo>
                  <a:pt x="112" y="110"/>
                </a:lnTo>
                <a:lnTo>
                  <a:pt x="112" y="84"/>
                </a:lnTo>
                <a:lnTo>
                  <a:pt x="104" y="92"/>
                </a:lnTo>
                <a:lnTo>
                  <a:pt x="104" y="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7" name="Rectangle 117"/>
          <p:cNvSpPr>
            <a:spLocks noChangeArrowheads="1"/>
          </p:cNvSpPr>
          <p:nvPr/>
        </p:nvSpPr>
        <p:spPr bwMode="auto">
          <a:xfrm>
            <a:off x="5015761" y="4826786"/>
            <a:ext cx="75198" cy="1244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138" name="Rectangle 118"/>
          <p:cNvSpPr>
            <a:spLocks noChangeArrowheads="1"/>
          </p:cNvSpPr>
          <p:nvPr/>
        </p:nvSpPr>
        <p:spPr bwMode="auto">
          <a:xfrm>
            <a:off x="5015761" y="4854324"/>
            <a:ext cx="75198" cy="1244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139" name="Rectangle 119"/>
          <p:cNvSpPr>
            <a:spLocks noChangeArrowheads="1"/>
          </p:cNvSpPr>
          <p:nvPr/>
        </p:nvSpPr>
        <p:spPr bwMode="auto">
          <a:xfrm>
            <a:off x="5015761" y="4886362"/>
            <a:ext cx="75198" cy="95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140" name="Rectangle 120"/>
          <p:cNvSpPr>
            <a:spLocks noChangeArrowheads="1"/>
          </p:cNvSpPr>
          <p:nvPr/>
        </p:nvSpPr>
        <p:spPr bwMode="auto">
          <a:xfrm>
            <a:off x="5015761" y="4915223"/>
            <a:ext cx="75198" cy="127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141" name="Freeform 126"/>
          <p:cNvSpPr>
            <a:spLocks noEditPoints="1"/>
          </p:cNvSpPr>
          <p:nvPr/>
        </p:nvSpPr>
        <p:spPr bwMode="auto">
          <a:xfrm>
            <a:off x="5143386" y="3535975"/>
            <a:ext cx="138481" cy="231154"/>
          </a:xfrm>
          <a:custGeom>
            <a:avLst/>
            <a:gdLst>
              <a:gd name="T0" fmla="*/ 0 w 82"/>
              <a:gd name="T1" fmla="*/ 68287 h 132"/>
              <a:gd name="T2" fmla="*/ 0 w 82"/>
              <a:gd name="T3" fmla="*/ 265113 h 132"/>
              <a:gd name="T4" fmla="*/ 163512 w 82"/>
              <a:gd name="T5" fmla="*/ 198835 h 132"/>
              <a:gd name="T6" fmla="*/ 163512 w 82"/>
              <a:gd name="T7" fmla="*/ 0 h 132"/>
              <a:gd name="T8" fmla="*/ 0 w 82"/>
              <a:gd name="T9" fmla="*/ 68287 h 132"/>
              <a:gd name="T10" fmla="*/ 151548 w 82"/>
              <a:gd name="T11" fmla="*/ 20084 h 132"/>
              <a:gd name="T12" fmla="*/ 151548 w 82"/>
              <a:gd name="T13" fmla="*/ 188793 h 132"/>
              <a:gd name="T14" fmla="*/ 9970 w 82"/>
              <a:gd name="T15" fmla="*/ 132557 h 132"/>
              <a:gd name="T16" fmla="*/ 9970 w 82"/>
              <a:gd name="T17" fmla="*/ 76320 h 132"/>
              <a:gd name="T18" fmla="*/ 151548 w 82"/>
              <a:gd name="T19" fmla="*/ 20084 h 132"/>
              <a:gd name="T20" fmla="*/ 9970 w 82"/>
              <a:gd name="T21" fmla="*/ 140590 h 132"/>
              <a:gd name="T22" fmla="*/ 145566 w 82"/>
              <a:gd name="T23" fmla="*/ 192809 h 132"/>
              <a:gd name="T24" fmla="*/ 9970 w 82"/>
              <a:gd name="T25" fmla="*/ 249046 h 132"/>
              <a:gd name="T26" fmla="*/ 9970 w 82"/>
              <a:gd name="T27" fmla="*/ 140590 h 13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82" h="132">
                <a:moveTo>
                  <a:pt x="0" y="34"/>
                </a:moveTo>
                <a:lnTo>
                  <a:pt x="0" y="132"/>
                </a:lnTo>
                <a:lnTo>
                  <a:pt x="82" y="99"/>
                </a:lnTo>
                <a:lnTo>
                  <a:pt x="82" y="0"/>
                </a:lnTo>
                <a:lnTo>
                  <a:pt x="0" y="34"/>
                </a:lnTo>
                <a:close/>
                <a:moveTo>
                  <a:pt x="76" y="10"/>
                </a:moveTo>
                <a:lnTo>
                  <a:pt x="76" y="94"/>
                </a:lnTo>
                <a:lnTo>
                  <a:pt x="5" y="66"/>
                </a:lnTo>
                <a:lnTo>
                  <a:pt x="5" y="38"/>
                </a:lnTo>
                <a:lnTo>
                  <a:pt x="76" y="10"/>
                </a:lnTo>
                <a:close/>
                <a:moveTo>
                  <a:pt x="5" y="70"/>
                </a:moveTo>
                <a:lnTo>
                  <a:pt x="73" y="96"/>
                </a:lnTo>
                <a:lnTo>
                  <a:pt x="5" y="124"/>
                </a:lnTo>
                <a:lnTo>
                  <a:pt x="5" y="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42" name="Freeform 127"/>
          <p:cNvSpPr/>
          <p:nvPr/>
        </p:nvSpPr>
        <p:spPr bwMode="auto">
          <a:xfrm>
            <a:off x="4988753" y="3535975"/>
            <a:ext cx="137157" cy="231154"/>
          </a:xfrm>
          <a:custGeom>
            <a:avLst/>
            <a:gdLst>
              <a:gd name="T0" fmla="*/ 0 w 81"/>
              <a:gd name="T1" fmla="*/ 198835 h 132"/>
              <a:gd name="T2" fmla="*/ 161925 w 81"/>
              <a:gd name="T3" fmla="*/ 265113 h 132"/>
              <a:gd name="T4" fmla="*/ 161925 w 81"/>
              <a:gd name="T5" fmla="*/ 68287 h 132"/>
              <a:gd name="T6" fmla="*/ 0 w 81"/>
              <a:gd name="T7" fmla="*/ 0 h 132"/>
              <a:gd name="T8" fmla="*/ 0 w 81"/>
              <a:gd name="T9" fmla="*/ 198835 h 1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1" h="132">
                <a:moveTo>
                  <a:pt x="0" y="99"/>
                </a:moveTo>
                <a:lnTo>
                  <a:pt x="81" y="132"/>
                </a:lnTo>
                <a:lnTo>
                  <a:pt x="81" y="34"/>
                </a:lnTo>
                <a:lnTo>
                  <a:pt x="0" y="0"/>
                </a:lnTo>
                <a:lnTo>
                  <a:pt x="0" y="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43" name="Freeform 128"/>
          <p:cNvSpPr>
            <a:spLocks noEditPoints="1"/>
          </p:cNvSpPr>
          <p:nvPr/>
        </p:nvSpPr>
        <p:spPr bwMode="auto">
          <a:xfrm>
            <a:off x="4996962" y="3466602"/>
            <a:ext cx="282257" cy="115180"/>
          </a:xfrm>
          <a:custGeom>
            <a:avLst/>
            <a:gdLst>
              <a:gd name="T0" fmla="*/ 164679 w 166"/>
              <a:gd name="T1" fmla="*/ 0 h 66"/>
              <a:gd name="T2" fmla="*/ 0 w 166"/>
              <a:gd name="T3" fmla="*/ 63885 h 66"/>
              <a:gd name="T4" fmla="*/ 160663 w 166"/>
              <a:gd name="T5" fmla="*/ 131763 h 66"/>
              <a:gd name="T6" fmla="*/ 333375 w 166"/>
              <a:gd name="T7" fmla="*/ 63885 h 66"/>
              <a:gd name="T8" fmla="*/ 164679 w 166"/>
              <a:gd name="T9" fmla="*/ 0 h 66"/>
              <a:gd name="T10" fmla="*/ 164679 w 166"/>
              <a:gd name="T11" fmla="*/ 11978 h 66"/>
              <a:gd name="T12" fmla="*/ 303251 w 166"/>
              <a:gd name="T13" fmla="*/ 63885 h 66"/>
              <a:gd name="T14" fmla="*/ 164679 w 166"/>
              <a:gd name="T15" fmla="*/ 117788 h 66"/>
              <a:gd name="T16" fmla="*/ 164679 w 166"/>
              <a:gd name="T17" fmla="*/ 11978 h 66"/>
              <a:gd name="T18" fmla="*/ 156646 w 166"/>
              <a:gd name="T19" fmla="*/ 13975 h 66"/>
              <a:gd name="T20" fmla="*/ 156646 w 166"/>
              <a:gd name="T21" fmla="*/ 117788 h 66"/>
              <a:gd name="T22" fmla="*/ 30124 w 166"/>
              <a:gd name="T23" fmla="*/ 63885 h 66"/>
              <a:gd name="T24" fmla="*/ 156646 w 166"/>
              <a:gd name="T25" fmla="*/ 13975 h 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66" h="66">
                <a:moveTo>
                  <a:pt x="82" y="0"/>
                </a:moveTo>
                <a:lnTo>
                  <a:pt x="0" y="32"/>
                </a:lnTo>
                <a:lnTo>
                  <a:pt x="80" y="66"/>
                </a:lnTo>
                <a:lnTo>
                  <a:pt x="166" y="32"/>
                </a:lnTo>
                <a:lnTo>
                  <a:pt x="82" y="0"/>
                </a:lnTo>
                <a:close/>
                <a:moveTo>
                  <a:pt x="82" y="6"/>
                </a:moveTo>
                <a:lnTo>
                  <a:pt x="151" y="32"/>
                </a:lnTo>
                <a:lnTo>
                  <a:pt x="82" y="59"/>
                </a:lnTo>
                <a:lnTo>
                  <a:pt x="82" y="6"/>
                </a:lnTo>
                <a:close/>
                <a:moveTo>
                  <a:pt x="78" y="7"/>
                </a:moveTo>
                <a:lnTo>
                  <a:pt x="78" y="59"/>
                </a:lnTo>
                <a:lnTo>
                  <a:pt x="15" y="32"/>
                </a:lnTo>
                <a:lnTo>
                  <a:pt x="78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44" name="TextBox 13"/>
          <p:cNvSpPr txBox="1">
            <a:spLocks noChangeArrowheads="1"/>
          </p:cNvSpPr>
          <p:nvPr/>
        </p:nvSpPr>
        <p:spPr bwMode="auto">
          <a:xfrm>
            <a:off x="2131228" y="3246833"/>
            <a:ext cx="1158155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1.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准备数据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146" name="TextBox 13"/>
          <p:cNvSpPr txBox="1">
            <a:spLocks noChangeArrowheads="1"/>
          </p:cNvSpPr>
          <p:nvPr/>
        </p:nvSpPr>
        <p:spPr bwMode="auto">
          <a:xfrm>
            <a:off x="5736232" y="3246833"/>
            <a:ext cx="1139886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4.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模型使用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148" name="TextBox 13"/>
          <p:cNvSpPr txBox="1">
            <a:spLocks noChangeArrowheads="1"/>
          </p:cNvSpPr>
          <p:nvPr/>
        </p:nvSpPr>
        <p:spPr bwMode="auto">
          <a:xfrm>
            <a:off x="2030082" y="4797925"/>
            <a:ext cx="1259302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2.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上传数据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150" name="TextBox 13"/>
          <p:cNvSpPr txBox="1">
            <a:spLocks noChangeArrowheads="1"/>
          </p:cNvSpPr>
          <p:nvPr/>
        </p:nvSpPr>
        <p:spPr bwMode="auto">
          <a:xfrm>
            <a:off x="5736232" y="4797925"/>
            <a:ext cx="1232030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3.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模型微调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208199" y="3581782"/>
            <a:ext cx="2081185" cy="25527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不同任务数据构造方式不一样</a:t>
            </a:r>
            <a:endParaRPr kumimoji="0" lang="zh-CN" altLang="en-US" sz="117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46507" y="5082036"/>
            <a:ext cx="2442877" cy="25527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命令行或</a:t>
            </a:r>
            <a:r>
              <a:rPr kumimoji="0" lang="en-US" altLang="zh-CN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AI Studio</a:t>
            </a: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的图形交互界面</a:t>
            </a:r>
            <a:endParaRPr kumimoji="0" lang="zh-CN" altLang="en-US" sz="117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736232" y="5082036"/>
            <a:ext cx="2846139" cy="25527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服务提供商完成，百度、</a:t>
            </a:r>
            <a:r>
              <a:rPr kumimoji="0" lang="en-US" altLang="zh-CN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OpenAI</a:t>
            </a: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等</a:t>
            </a:r>
            <a:endParaRPr kumimoji="0" lang="zh-CN" altLang="en-US" sz="117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736232" y="3581782"/>
            <a:ext cx="3343929" cy="25527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获取到微调后模型的</a:t>
            </a:r>
            <a:r>
              <a:rPr kumimoji="0" lang="en-US" altLang="zh-CN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id</a:t>
            </a: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，使用时替换原模型</a:t>
            </a:r>
            <a:r>
              <a:rPr kumimoji="0" lang="en-US" altLang="zh-CN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id</a:t>
            </a:r>
            <a:endParaRPr kumimoji="0" lang="en-US" altLang="zh-CN" sz="117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6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145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209804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基于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API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微调：示例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4868" y="1316574"/>
            <a:ext cx="7366494" cy="1568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68" y="2884877"/>
            <a:ext cx="7366494" cy="268806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5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145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464439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基于开源模型微调（全量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高效）：基本流程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8095" y="1875264"/>
            <a:ext cx="5811430" cy="2985944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059657" y="2290177"/>
            <a:ext cx="866631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全量微调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59657" y="3636063"/>
            <a:ext cx="866631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高效微调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6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1125" y="-82550"/>
            <a:ext cx="10445750" cy="5883910"/>
          </a:xfrm>
          <a:prstGeom prst="rect">
            <a:avLst/>
          </a:prstGeom>
        </p:spPr>
      </p:pic>
      <p:sp>
        <p:nvSpPr>
          <p:cNvPr id="118" name="文本框 11"/>
          <p:cNvSpPr txBox="1"/>
          <p:nvPr/>
        </p:nvSpPr>
        <p:spPr>
          <a:xfrm>
            <a:off x="1051560" y="1974215"/>
            <a:ext cx="8051800" cy="909320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sz="5420">
                <a:solidFill>
                  <a:schemeClr val="tx1"/>
                </a:solidFill>
              </a:rPr>
              <a:t>开发者能力模型和技术栈</a:t>
            </a:r>
            <a:endParaRPr lang="zh-CN" sz="5420">
              <a:solidFill>
                <a:schemeClr val="tx1"/>
              </a:solidFill>
            </a:endParaRPr>
          </a:p>
        </p:txBody>
      </p:sp>
      <p:sp>
        <p:nvSpPr>
          <p:cNvPr id="119" name="此处可为PPT标题页面"/>
          <p:cNvSpPr txBox="1"/>
          <p:nvPr/>
        </p:nvSpPr>
        <p:spPr>
          <a:xfrm>
            <a:off x="4534354" y="3156531"/>
            <a:ext cx="1099820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1670" dirty="0" err="1">
                <a:solidFill>
                  <a:schemeClr val="tx1"/>
                </a:solidFill>
              </a:rPr>
              <a:t>人人皆可</a:t>
            </a:r>
            <a:r>
              <a:rPr lang="en-US" altLang="zh-CN" sz="1670" dirty="0" err="1">
                <a:solidFill>
                  <a:schemeClr val="tx1"/>
                </a:solidFill>
              </a:rPr>
              <a:t>AI</a:t>
            </a:r>
            <a:endParaRPr lang="en-US" altLang="zh-CN" sz="1670" dirty="0" err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49999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时代对开发者的能力要求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533431" y="920259"/>
            <a:ext cx="410083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1875">
                <a:solidFill>
                  <a:schemeClr val="tx1"/>
                </a:solidFill>
              </a:rPr>
              <a:t>需求越复杂，对于开发者能力要求越高</a:t>
            </a:r>
            <a:endParaRPr lang="zh-CN" altLang="en-US" sz="1875">
              <a:solidFill>
                <a:schemeClr val="tx1"/>
              </a:solidFill>
            </a:endParaRPr>
          </a:p>
        </p:txBody>
      </p:sp>
      <p:sp>
        <p:nvSpPr>
          <p:cNvPr id="142" name="圆角矩形"/>
          <p:cNvSpPr/>
          <p:nvPr/>
        </p:nvSpPr>
        <p:spPr>
          <a:xfrm>
            <a:off x="922764" y="2779758"/>
            <a:ext cx="2514368" cy="499908"/>
          </a:xfrm>
          <a:prstGeom prst="roundRect">
            <a:avLst>
              <a:gd name="adj" fmla="val 10998"/>
            </a:avLst>
          </a:prstGeom>
          <a:gradFill>
            <a:gsLst>
              <a:gs pos="0">
                <a:srgbClr val="153DCA">
                  <a:alpha val="80000"/>
                </a:srgbClr>
              </a:gs>
              <a:gs pos="100000">
                <a:srgbClr val="6FC7FF">
                  <a:alpha val="80000"/>
                </a:srgbClr>
              </a:gs>
            </a:gsLst>
            <a:lin ang="1438735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  <a:endParaRPr sz="1335">
              <a:solidFill>
                <a:schemeClr val="tx1"/>
              </a:solidFill>
            </a:endParaRPr>
          </a:p>
        </p:txBody>
      </p:sp>
      <p:sp>
        <p:nvSpPr>
          <p:cNvPr id="144" name="说明文字"/>
          <p:cNvSpPr txBox="1"/>
          <p:nvPr/>
        </p:nvSpPr>
        <p:spPr>
          <a:xfrm>
            <a:off x="1817044" y="2870163"/>
            <a:ext cx="725805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altLang="zh-CN" sz="1670">
                <a:solidFill>
                  <a:schemeClr val="tx1"/>
                </a:solidFill>
              </a:rPr>
              <a:t>Prompt</a:t>
            </a:r>
            <a:endParaRPr lang="zh-CN" altLang="en-US" sz="1670">
              <a:solidFill>
                <a:schemeClr val="tx1"/>
              </a:solidFill>
            </a:endParaRPr>
          </a:p>
        </p:txBody>
      </p:sp>
      <p:sp>
        <p:nvSpPr>
          <p:cNvPr id="145" name="圆角矩形"/>
          <p:cNvSpPr/>
          <p:nvPr/>
        </p:nvSpPr>
        <p:spPr>
          <a:xfrm>
            <a:off x="906613" y="3502613"/>
            <a:ext cx="2514368" cy="499908"/>
          </a:xfrm>
          <a:prstGeom prst="roundRect">
            <a:avLst>
              <a:gd name="adj" fmla="val 10998"/>
            </a:avLst>
          </a:prstGeom>
          <a:gradFill>
            <a:gsLst>
              <a:gs pos="0">
                <a:srgbClr val="153DCA">
                  <a:alpha val="80000"/>
                </a:srgbClr>
              </a:gs>
              <a:gs pos="100000">
                <a:srgbClr val="6FC7FF">
                  <a:alpha val="80000"/>
                </a:srgbClr>
              </a:gs>
            </a:gsLst>
            <a:lin ang="1438735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  <a:endParaRPr sz="1335">
              <a:solidFill>
                <a:schemeClr val="tx1"/>
              </a:solidFill>
            </a:endParaRPr>
          </a:p>
        </p:txBody>
      </p:sp>
      <p:sp>
        <p:nvSpPr>
          <p:cNvPr id="147" name="说明文字"/>
          <p:cNvSpPr txBox="1"/>
          <p:nvPr/>
        </p:nvSpPr>
        <p:spPr>
          <a:xfrm>
            <a:off x="1377838" y="3603616"/>
            <a:ext cx="1539875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sz="1670">
                <a:solidFill>
                  <a:schemeClr val="tx1"/>
                </a:solidFill>
              </a:rPr>
              <a:t>Embedding</a:t>
            </a:r>
            <a:r>
              <a:rPr lang="zh-CN" altLang="en-US" sz="1670">
                <a:solidFill>
                  <a:schemeClr val="tx1"/>
                </a:solidFill>
              </a:rPr>
              <a:t>辅助</a:t>
            </a:r>
            <a:endParaRPr lang="zh-CN" altLang="en-US" sz="1670">
              <a:solidFill>
                <a:schemeClr val="tx1"/>
              </a:solidFill>
            </a:endParaRPr>
          </a:p>
        </p:txBody>
      </p:sp>
      <p:sp>
        <p:nvSpPr>
          <p:cNvPr id="148" name="圆角矩形"/>
          <p:cNvSpPr/>
          <p:nvPr/>
        </p:nvSpPr>
        <p:spPr>
          <a:xfrm>
            <a:off x="922764" y="4225467"/>
            <a:ext cx="2514368" cy="499908"/>
          </a:xfrm>
          <a:prstGeom prst="roundRect">
            <a:avLst>
              <a:gd name="adj" fmla="val 10998"/>
            </a:avLst>
          </a:prstGeom>
          <a:gradFill>
            <a:gsLst>
              <a:gs pos="0">
                <a:srgbClr val="153DCA">
                  <a:alpha val="80000"/>
                </a:srgbClr>
              </a:gs>
              <a:gs pos="100000">
                <a:srgbClr val="6FC7FF">
                  <a:alpha val="80000"/>
                </a:srgbClr>
              </a:gs>
            </a:gsLst>
            <a:lin ang="1438735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  <a:endParaRPr sz="1335">
              <a:solidFill>
                <a:schemeClr val="tx1"/>
              </a:solidFill>
            </a:endParaRPr>
          </a:p>
        </p:txBody>
      </p:sp>
      <p:sp>
        <p:nvSpPr>
          <p:cNvPr id="150" name="说明文字"/>
          <p:cNvSpPr txBox="1"/>
          <p:nvPr/>
        </p:nvSpPr>
        <p:spPr>
          <a:xfrm>
            <a:off x="1930919" y="4326479"/>
            <a:ext cx="466090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</a:defRPr>
            </a:lvl1pPr>
          </a:lstStyle>
          <a:p>
            <a:r>
              <a:rPr lang="zh-CN" sz="1670">
                <a:solidFill>
                  <a:schemeClr val="tx1"/>
                </a:solidFill>
              </a:rPr>
              <a:t>微调</a:t>
            </a:r>
            <a:endParaRPr lang="zh-CN" sz="1670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3678348" y="1898829"/>
          <a:ext cx="5327650" cy="289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3825"/>
                <a:gridCol w="2663825"/>
              </a:tblGrid>
              <a:tr h="81407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en-US" altLang="zh-CN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非</a:t>
                      </a: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en-US" altLang="zh-CN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721995"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500">
                          <a:solidFill>
                            <a:schemeClr val="tx1"/>
                          </a:solidFill>
                          <a:sym typeface="+mn-ea"/>
                        </a:rPr>
                        <a:t>熟悉一门编程语言、写过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项目（或至少能写代码）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7691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500">
                          <a:solidFill>
                            <a:schemeClr val="tx1"/>
                          </a:solidFill>
                          <a:sym typeface="+mn-ea"/>
                        </a:rPr>
                        <a:t>少量系统设计能力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500">
                          <a:solidFill>
                            <a:schemeClr val="tx1"/>
                          </a:solidFill>
                          <a:sym typeface="+mn-ea"/>
                        </a:rPr>
                        <a:t>少量算法基础</a:t>
                      </a:r>
                      <a:endParaRPr lang="zh-CN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500">
                          <a:solidFill>
                            <a:schemeClr val="tx1"/>
                          </a:solidFill>
                          <a:sym typeface="+mn-ea"/>
                        </a:rPr>
                        <a:t>少量系统设计能力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8516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无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500">
                          <a:solidFill>
                            <a:schemeClr val="tx1"/>
                          </a:solidFill>
                          <a:sym typeface="+mn-ea"/>
                        </a:rPr>
                        <a:t>一定算法基础</a:t>
                      </a:r>
                      <a:endParaRPr lang="zh-CN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500">
                          <a:solidFill>
                            <a:schemeClr val="tx1"/>
                          </a:solidFill>
                          <a:sym typeface="+mn-ea"/>
                        </a:rPr>
                        <a:t>可用的算力资源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0" y="-81915"/>
            <a:ext cx="10445750" cy="5883910"/>
          </a:xfrm>
          <a:prstGeom prst="rect">
            <a:avLst/>
          </a:prstGeom>
        </p:spPr>
      </p:pic>
      <p:sp>
        <p:nvSpPr>
          <p:cNvPr id="113" name="文本框 11"/>
          <p:cNvSpPr txBox="1"/>
          <p:nvPr/>
        </p:nvSpPr>
        <p:spPr>
          <a:xfrm>
            <a:off x="1036091" y="1597243"/>
            <a:ext cx="7615124" cy="909320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pPr algn="ctr"/>
            <a:r>
              <a:rPr lang="zh-CN" altLang="en-US" sz="5420">
                <a:solidFill>
                  <a:schemeClr val="tx1"/>
                </a:solidFill>
                <a:sym typeface="+mn-ea"/>
              </a:rPr>
              <a:t>大模型基本原理</a:t>
            </a:r>
            <a:endParaRPr lang="zh-CN" altLang="en-US" sz="5420">
              <a:solidFill>
                <a:schemeClr val="tx1"/>
              </a:solidFill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2384000" y="2588839"/>
            <a:ext cx="4919980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1670">
                <a:solidFill>
                  <a:schemeClr val="tx1"/>
                </a:solidFill>
              </a:rPr>
              <a:t>语言模型何以具备如此能力，以及如何更好地使用？</a:t>
            </a:r>
            <a:endParaRPr lang="zh-CN" sz="167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681975" y="3269340"/>
            <a:ext cx="4323357" cy="169164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大语言模型工作原理</a:t>
            </a:r>
            <a:endParaRPr lang="zh-CN" altLang="en-US" sz="1500">
              <a:solidFill>
                <a:schemeClr val="tx1"/>
              </a:solidFill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1500">
                <a:solidFill>
                  <a:schemeClr val="tx1"/>
                </a:solidFill>
                <a:sym typeface="FZLanTingHeiS-R-GB" panose="02000500000000000000" charset="-122"/>
              </a:rPr>
              <a:t>Token</a:t>
            </a: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和</a:t>
            </a:r>
            <a:r>
              <a:rPr lang="en-US" altLang="zh-CN" sz="1500">
                <a:solidFill>
                  <a:schemeClr val="tx1"/>
                </a:solidFill>
                <a:sym typeface="FZLanTingHeiS-R-GB" panose="02000500000000000000" charset="-122"/>
              </a:rPr>
              <a:t>Embedding</a:t>
            </a: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概念</a:t>
            </a:r>
            <a:endParaRPr kumimoji="0" lang="en-US" altLang="zh-CN" sz="15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训练原理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生成原理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如何更好地生成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145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时代的技术栈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533431" y="920259"/>
            <a:ext cx="314579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1875">
                <a:solidFill>
                  <a:schemeClr val="tx1"/>
                </a:solidFill>
                <a:sym typeface="+mn-ea"/>
              </a:rPr>
              <a:t>工具总是太多，选择是个难题</a:t>
            </a:r>
            <a:endParaRPr lang="zh-CN" altLang="en-US" sz="1875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1320202" y="1968732"/>
          <a:ext cx="7526655" cy="2894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00"/>
                <a:gridCol w="1769110"/>
                <a:gridCol w="1750695"/>
                <a:gridCol w="1860550"/>
              </a:tblGrid>
              <a:tr h="81851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端体验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en-US" altLang="zh-CN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开源模型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开发工具</a:t>
                      </a: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平台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07645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ChatGPT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文心一言、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讯飞星火、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通义千问、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智谱</a:t>
                      </a: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AI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、</a:t>
                      </a:r>
                      <a:endParaRPr lang="en-US" altLang="zh-CN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GPT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系列、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百度、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讯飞、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千问、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智谱、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ChatGLM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MOSS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LLaMA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Qwen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en-US" altLang="zh-CN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……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Transformers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SentenceBert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ModelScope</a:t>
                      </a:r>
                      <a:endParaRPr lang="en-US" altLang="zh-CN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PaddleNLP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PEFT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DeepSpeedChat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LangChain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GPTQ/GGML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……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145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时代的技术栈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533431" y="920259"/>
            <a:ext cx="209804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1875">
                <a:solidFill>
                  <a:schemeClr val="tx1"/>
                </a:solidFill>
                <a:sym typeface="+mn-ea"/>
              </a:rPr>
              <a:t>国内常用</a:t>
            </a:r>
            <a:r>
              <a:rPr lang="en-US" altLang="zh-CN" sz="1875">
                <a:solidFill>
                  <a:schemeClr val="tx1"/>
                </a:solidFill>
                <a:sym typeface="+mn-ea"/>
              </a:rPr>
              <a:t>API</a:t>
            </a:r>
            <a:r>
              <a:rPr lang="zh-CN" altLang="en-US" sz="1875">
                <a:solidFill>
                  <a:schemeClr val="tx1"/>
                </a:solidFill>
                <a:sym typeface="+mn-ea"/>
              </a:rPr>
              <a:t>及价格</a:t>
            </a:r>
            <a:endParaRPr lang="zh-CN" altLang="en-US" sz="1875"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" y="1508125"/>
            <a:ext cx="8630920" cy="35172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63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 文本框 3"/>
          <p:cNvSpPr txBox="1"/>
          <p:nvPr>
            <p:custDataLst>
              <p:tags r:id="rId1"/>
            </p:custDataLst>
          </p:nvPr>
        </p:nvSpPr>
        <p:spPr>
          <a:xfrm>
            <a:off x="3621609" y="1759817"/>
            <a:ext cx="4209466" cy="2100573"/>
          </a:xfrm>
          <a:prstGeom prst="rect">
            <a:avLst/>
          </a:prstGeom>
          <a:noFill/>
        </p:spPr>
        <p:txBody>
          <a:bodyPr wrap="square" lIns="68578" tIns="34289" rIns="68578" bIns="34289" rtlCol="0">
            <a:spAutoFit/>
          </a:bodyPr>
          <a:lstStyle/>
          <a:p>
            <a:pPr marL="179705"/>
            <a:r>
              <a:rPr lang="en-US" altLang="zh-CN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zh-CN" altLang="en-US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en-US" altLang="zh-CN" sz="6600" b="1" spc="14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" y="-635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 l="5241" t="4897" r="5241" b="4897"/>
          <a:stretch>
            <a:fillRect/>
          </a:stretch>
        </p:blipFill>
        <p:spPr>
          <a:xfrm>
            <a:off x="1620456" y="192826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7000">
              <a:srgbClr val="77DBFF">
                <a:lumMod val="71000"/>
                <a:lumOff val="29000"/>
              </a:srgbClr>
            </a:gs>
            <a:gs pos="32000">
              <a:srgbClr val="016DBB"/>
            </a:gs>
            <a:gs pos="57000">
              <a:srgbClr val="025FA3"/>
            </a:gs>
            <a:gs pos="0">
              <a:srgbClr val="007BD3"/>
            </a:gs>
            <a:gs pos="100000">
              <a:srgbClr val="034373"/>
            </a:gs>
          </a:gsLst>
          <a:path path="rect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大模型基本原理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219075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语言模型：工作原理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7244" y="1251173"/>
            <a:ext cx="4973396" cy="410041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大模型基本原理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3199765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Token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和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WordEmbedding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概念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53746" y="1624251"/>
            <a:ext cx="8019975" cy="156654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Token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化：为了将文字表示成数字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句子：		 我是一名AI工程师。</a:t>
            </a:r>
            <a:endParaRPr kumimoji="0" lang="zh-CN" alt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字：		 我 / 是 / 一 / 名 / A / I / 工 / 程 / 师 / 。</a:t>
            </a:r>
            <a:endParaRPr kumimoji="0" lang="zh-CN" alt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词：		 我 / 是 / 一名 / AI / 工程师 / 。</a:t>
            </a:r>
            <a:endParaRPr kumimoji="0" lang="zh-CN" alt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Bi-Gram：	 我是 / 是一 / 一名 / 名A / AI / I工 / 工程 / 程师 / 师。</a:t>
            </a:r>
            <a:endParaRPr kumimoji="0" lang="zh-CN" alt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Tri-Gram：	 我是一 / 是一名 / 一名A / 名AI / AI工 / I工程 / 工程师 / 程师。 / 师。</a:t>
            </a:r>
            <a:endParaRPr kumimoji="0" lang="zh-CN" alt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54011" y="3698286"/>
            <a:ext cx="8019710" cy="172275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WordEmbedding</a:t>
            </a:r>
            <a:r>
              <a:rPr kumimoji="0" lang="zh-CN" alt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：把每个单词表示成一串小数</a:t>
            </a:r>
            <a:endParaRPr kumimoji="0" lang="zh-CN" alt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AI 	 [0.70753, 0.93948, 0.00133, 0.70741, 0.79584, 0.30115, 0.28655, 0.55261, ...]</a:t>
            </a:r>
            <a:endParaRPr kumimoji="0" 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工程师 	 [0.73236, 0.73890, 0.64466, 0.54484, 0.80536, 0.46147, 0.96903, 0.88725, ...]</a:t>
            </a:r>
            <a:endParaRPr kumimoji="0" 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是 	 [0.41284, 0.41901,   0.37967, 0.90657, 0.99241, 0.05147, 0.85335, 0.29367, ...]</a:t>
            </a:r>
            <a:endParaRPr kumimoji="0" 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我 	 [0.69308, 0.84442, 0.21239, 0.55487, 0.08609, 0.52786, 0.55209, 0.43071, ...]</a:t>
            </a:r>
            <a:endParaRPr kumimoji="0" 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一名 	 [0.54362, 0.46765, 0.37969, 0.55248, 0.90865, 0.08897, 0.34130, 0.29651, ...]</a:t>
            </a:r>
            <a:endParaRPr kumimoji="0" 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... 	 ................................................................................</a:t>
            </a:r>
            <a:endParaRPr kumimoji="0" 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大模型基本原理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219075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语言模型：训练原理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7036" y="1759554"/>
            <a:ext cx="5813284" cy="2200072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177036" y="4371362"/>
            <a:ext cx="5813549" cy="53784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语言模型训练就是要学习词、句内在的「语言关系」，对这种关系进行建模。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7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大模型基本原理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219075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语言模型：生成原理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9115" y="1430166"/>
            <a:ext cx="3394238" cy="3792469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622641" y="3587608"/>
            <a:ext cx="3360081" cy="122999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多看一个词：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「我喜欢你」概率：0.3×0.8=0.24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「我喜欢吃」概率：0.3×0.1=0.03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「我想你」概率：0.4×0.5=0.2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「我想去」概率：0.4×0.3=0.12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622641" y="1953639"/>
            <a:ext cx="3360081" cy="76835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只看下一个词：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「我喜欢」概率：0.3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「我想」概率：0.4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s 12"/>
          <p:cNvSpPr/>
          <p:nvPr/>
        </p:nvSpPr>
        <p:spPr>
          <a:xfrm>
            <a:off x="3473407" y="2957790"/>
            <a:ext cx="1050788" cy="306705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大模型基本原理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481711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更好地生成：常用于模型生成时调整相关参数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lowchart: Alternate Process 3"/>
          <p:cNvSpPr/>
          <p:nvPr/>
        </p:nvSpPr>
        <p:spPr>
          <a:xfrm>
            <a:off x="1076867" y="2232903"/>
            <a:ext cx="2120108" cy="339878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temperature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1076867" y="2949500"/>
            <a:ext cx="2120108" cy="339946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top_p/top_k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1076867" y="3666162"/>
            <a:ext cx="2120372" cy="339887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repetition_penalty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1076867" y="4620244"/>
            <a:ext cx="6166503" cy="595998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max_length: len(context) + len(generated)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max_new_tokens: len(generated)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368040" y="2957830"/>
            <a:ext cx="1261745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确定</a:t>
            </a: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/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重复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999609" y="2271497"/>
            <a:ext cx="2386743" cy="1696218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ctr" forceAA="0">
            <a:spAutoFit/>
          </a:bodyPr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从小到大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905589" y="2965998"/>
            <a:ext cx="1050788" cy="306705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7833360" y="2949575"/>
            <a:ext cx="1195705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随机</a:t>
            </a: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/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新颖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大模型基本原理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310515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更好地生成：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tempreture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示例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342" y="3331564"/>
            <a:ext cx="4607997" cy="15587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599" y="3331564"/>
            <a:ext cx="4607732" cy="15555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42" y="1441551"/>
            <a:ext cx="9421200" cy="169989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76"/>
</p:tagLst>
</file>

<file path=ppt/tags/tag11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7.xml><?xml version="1.0" encoding="utf-8"?>
<p:tagLst xmlns:p="http://schemas.openxmlformats.org/presentationml/2006/main">
  <p:tag name="KSO_WM_UNIT_TABLE_BEAUTIFY" val="smartTable{375b48fc-fbba-4b6c-b904-d6795370fdad}"/>
</p:tagLst>
</file>

<file path=ppt/tags/tag8.xml><?xml version="1.0" encoding="utf-8"?>
<p:tagLst xmlns:p="http://schemas.openxmlformats.org/presentationml/2006/main">
  <p:tag name="KSO_WM_UNIT_TABLE_BEAUTIFY" val="smartTable{375b48fc-fbba-4b6c-b904-d6795370fdad}"/>
</p:tagLst>
</file>

<file path=ppt/tags/tag9.xml><?xml version="1.0" encoding="utf-8"?>
<p:tagLst xmlns:p="http://schemas.openxmlformats.org/presentationml/2006/main">
  <p:tag name="KSO_WM_UNIT_TABLE_BEAUTIFY" val="smartTable{375b48fc-fbba-4b6c-b904-d6795370fdad}"/>
</p:tagLst>
</file>

<file path=ppt/theme/theme1.xml><?xml version="1.0" encoding="utf-8"?>
<a:theme xmlns:a="http://schemas.openxmlformats.org/drawingml/2006/main" name="www.99ppt.com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636989099528524091</Template>
  <TotalTime>0</TotalTime>
  <Words>2731</Words>
  <Application>WPS Spreadsheets</Application>
  <PresentationFormat>自定义</PresentationFormat>
  <Paragraphs>378</Paragraphs>
  <Slides>32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8" baseType="lpstr">
      <vt:lpstr>Arial</vt:lpstr>
      <vt:lpstr>SimSun</vt:lpstr>
      <vt:lpstr>Wingdings</vt:lpstr>
      <vt:lpstr>微软雅黑</vt:lpstr>
      <vt:lpstr>FZLanTingHeiS-DB-GB</vt:lpstr>
      <vt:lpstr>FZLanTingKanHeiS-R-GB</vt:lpstr>
      <vt:lpstr>FZLanTingHeiS-R-GB</vt:lpstr>
      <vt:lpstr>Calibri</vt:lpstr>
      <vt:lpstr>Helvetica Neue</vt:lpstr>
      <vt:lpstr>宋体-简</vt:lpstr>
      <vt:lpstr>方正兰亭中粗黑简体</vt:lpstr>
      <vt:lpstr>Arial Unicode MS</vt:lpstr>
      <vt:lpstr>等线</vt:lpstr>
      <vt:lpstr>苹方-简</vt:lpstr>
      <vt:lpstr>Apple Color Emoji</vt:lpstr>
      <vt:lpstr>www.99ppt.com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文化运营团队-无多</dc:creator>
  <cp:lastModifiedBy>Yam</cp:lastModifiedBy>
  <cp:revision>877</cp:revision>
  <cp:lastPrinted>2023-10-24T12:10:20Z</cp:lastPrinted>
  <dcterms:created xsi:type="dcterms:W3CDTF">2023-10-24T12:10:20Z</dcterms:created>
  <dcterms:modified xsi:type="dcterms:W3CDTF">2023-10-24T12:10:20Z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  <property fmtid="{D5CDD505-2E9C-101B-9397-08002B2CF9AE}" pid="3" name="ICV">
    <vt:lpwstr>11BD6C44FCCE4CFD8D3CA8E4E7564896</vt:lpwstr>
  </property>
</Properties>
</file>